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900" r:id="rId1"/>
  </p:sldMasterIdLst>
  <p:notesMasterIdLst>
    <p:notesMasterId r:id="rId49"/>
  </p:notesMasterIdLst>
  <p:sldIdLst>
    <p:sldId id="371" r:id="rId2"/>
    <p:sldId id="294" r:id="rId3"/>
    <p:sldId id="340" r:id="rId4"/>
    <p:sldId id="318" r:id="rId5"/>
    <p:sldId id="341" r:id="rId6"/>
    <p:sldId id="342" r:id="rId7"/>
    <p:sldId id="343" r:id="rId8"/>
    <p:sldId id="344" r:id="rId9"/>
    <p:sldId id="345" r:id="rId10"/>
    <p:sldId id="346" r:id="rId11"/>
    <p:sldId id="347" r:id="rId12"/>
    <p:sldId id="348" r:id="rId13"/>
    <p:sldId id="349" r:id="rId14"/>
    <p:sldId id="351" r:id="rId15"/>
    <p:sldId id="352" r:id="rId16"/>
    <p:sldId id="353" r:id="rId17"/>
    <p:sldId id="354" r:id="rId18"/>
    <p:sldId id="355" r:id="rId19"/>
    <p:sldId id="356" r:id="rId20"/>
    <p:sldId id="357" r:id="rId21"/>
    <p:sldId id="358" r:id="rId22"/>
    <p:sldId id="359" r:id="rId23"/>
    <p:sldId id="360" r:id="rId24"/>
    <p:sldId id="361" r:id="rId25"/>
    <p:sldId id="362" r:id="rId26"/>
    <p:sldId id="363" r:id="rId27"/>
    <p:sldId id="364" r:id="rId28"/>
    <p:sldId id="366" r:id="rId29"/>
    <p:sldId id="367" r:id="rId30"/>
    <p:sldId id="368" r:id="rId31"/>
    <p:sldId id="369" r:id="rId32"/>
    <p:sldId id="370" r:id="rId33"/>
    <p:sldId id="320" r:id="rId34"/>
    <p:sldId id="317" r:id="rId35"/>
    <p:sldId id="321" r:id="rId36"/>
    <p:sldId id="327" r:id="rId37"/>
    <p:sldId id="322" r:id="rId38"/>
    <p:sldId id="323" r:id="rId39"/>
    <p:sldId id="324" r:id="rId40"/>
    <p:sldId id="325" r:id="rId41"/>
    <p:sldId id="326" r:id="rId42"/>
    <p:sldId id="328" r:id="rId43"/>
    <p:sldId id="329" r:id="rId44"/>
    <p:sldId id="330" r:id="rId45"/>
    <p:sldId id="331" r:id="rId46"/>
    <p:sldId id="332" r:id="rId47"/>
    <p:sldId id="334" r:id="rId48"/>
  </p:sldIdLst>
  <p:sldSz cx="9144000" cy="6858000" type="screen4x3"/>
  <p:notesSz cx="6858000" cy="9144000"/>
  <p:defaultTextStyle>
    <a:defPPr>
      <a:defRPr lang="ar-SA"/>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B2595"/>
    <a:srgbClr val="008080"/>
    <a:srgbClr val="0033CC"/>
    <a:srgbClr val="D3034D"/>
    <a:srgbClr val="FC085F"/>
    <a:srgbClr val="D34817"/>
    <a:srgbClr val="FFCCFF"/>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3835" autoAdjust="0"/>
    <p:restoredTop sz="91756" autoAdjust="0"/>
  </p:normalViewPr>
  <p:slideViewPr>
    <p:cSldViewPr>
      <p:cViewPr varScale="1">
        <p:scale>
          <a:sx n="101" d="100"/>
          <a:sy n="101" d="100"/>
        </p:scale>
        <p:origin x="1884"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cs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cs typeface="Arial" charset="0"/>
              </a:defRPr>
            </a:lvl1pPr>
          </a:lstStyle>
          <a:p>
            <a:pPr>
              <a:defRPr/>
            </a:pPr>
            <a:fld id="{DF057E83-E5C4-4C17-9FB4-94415249B458}" type="datetimeFigureOut">
              <a:rPr lang="en-US"/>
              <a:pPr>
                <a:defRPr/>
              </a:pPr>
              <a:t>10/22/2025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cs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3CB24BF3-C1CE-4860-A5D7-B9E08B74E52B}" type="slidenum">
              <a:rPr lang="en-US"/>
              <a:pPr/>
              <a:t>‹#›</a:t>
            </a:fld>
            <a:endParaRPr lang="en-US"/>
          </a:p>
        </p:txBody>
      </p:sp>
    </p:spTree>
    <p:extLst>
      <p:ext uri="{BB962C8B-B14F-4D97-AF65-F5344CB8AC3E}">
        <p14:creationId xmlns:p14="http://schemas.microsoft.com/office/powerpoint/2010/main" val="29271207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B24BF3-C1CE-4860-A5D7-B9E08B74E52B}" type="slidenum">
              <a:rPr lang="en-US" smtClean="0"/>
              <a:pPr/>
              <a:t>46</a:t>
            </a:fld>
            <a:endParaRPr lang="en-US"/>
          </a:p>
        </p:txBody>
      </p:sp>
    </p:spTree>
    <p:extLst>
      <p:ext uri="{BB962C8B-B14F-4D97-AF65-F5344CB8AC3E}">
        <p14:creationId xmlns:p14="http://schemas.microsoft.com/office/powerpoint/2010/main" val="37838901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ed Rectangle 3"/>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ounded Rectangle 5"/>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lang="en-US" smtClean="0"/>
              <a:t>Click to edit Master title style</a:t>
            </a:r>
            <a:endParaRPr lang="en-US"/>
          </a:p>
        </p:txBody>
      </p:sp>
      <p:sp>
        <p:nvSpPr>
          <p:cNvPr id="20" name="Subtitle 19"/>
          <p:cNvSpPr>
            <a:spLocks noGrp="1"/>
          </p:cNvSpPr>
          <p:nvPr>
            <p:ph type="subTitle" idx="1"/>
          </p:nvPr>
        </p:nvSpPr>
        <p:spPr>
          <a:xfrm>
            <a:off x="722376" y="3685032"/>
            <a:ext cx="7772400" cy="914400"/>
          </a:xfrm>
        </p:spPr>
        <p:txBody>
          <a:bodyPr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7" name="Date Placeholder 18"/>
          <p:cNvSpPr>
            <a:spLocks noGrp="1"/>
          </p:cNvSpPr>
          <p:nvPr>
            <p:ph type="dt" sz="half" idx="10"/>
          </p:nvPr>
        </p:nvSpPr>
        <p:spPr/>
        <p:txBody>
          <a:bodyPr/>
          <a:lstStyle>
            <a:lvl1pPr>
              <a:defRPr/>
            </a:lvl1pPr>
            <a:extLst/>
          </a:lstStyle>
          <a:p>
            <a:pPr>
              <a:defRPr/>
            </a:pPr>
            <a:endParaRPr lang="en-US"/>
          </a:p>
        </p:txBody>
      </p:sp>
      <p:sp>
        <p:nvSpPr>
          <p:cNvPr id="8" name="Footer Placeholder 7"/>
          <p:cNvSpPr>
            <a:spLocks noGrp="1"/>
          </p:cNvSpPr>
          <p:nvPr>
            <p:ph type="ftr" sz="quarter" idx="11"/>
          </p:nvPr>
        </p:nvSpPr>
        <p:spPr/>
        <p:txBody>
          <a:bodyPr/>
          <a:lstStyle>
            <a:lvl1pPr>
              <a:defRPr/>
            </a:lvl1pPr>
            <a:extLst/>
          </a:lstStyle>
          <a:p>
            <a:pPr>
              <a:defRPr/>
            </a:pPr>
            <a:r>
              <a:rPr lang="fa-IR" smtClean="0"/>
              <a:t>شبکه آموزشی پژوهشی ایران – مادسیج</a:t>
            </a:r>
            <a:endParaRPr lang="en-US"/>
          </a:p>
        </p:txBody>
      </p:sp>
      <p:sp>
        <p:nvSpPr>
          <p:cNvPr id="9" name="Slide Number Placeholder 10"/>
          <p:cNvSpPr>
            <a:spLocks noGrp="1"/>
          </p:cNvSpPr>
          <p:nvPr>
            <p:ph type="sldNum" sz="quarter" idx="12"/>
          </p:nvPr>
        </p:nvSpPr>
        <p:spPr/>
        <p:txBody>
          <a:bodyPr/>
          <a:lstStyle>
            <a:lvl1pPr>
              <a:defRPr/>
            </a:lvl1pPr>
          </a:lstStyle>
          <a:p>
            <a:fld id="{047ECA1A-C9F5-4FC7-AC2E-0176A10D09BE}" type="slidenum">
              <a:rPr lang="ar-SA"/>
              <a:pPr/>
              <a:t>‹#›</a:t>
            </a:fld>
            <a:endParaRPr lang="en-US"/>
          </a:p>
        </p:txBody>
      </p:sp>
    </p:spTree>
    <p:extLst>
      <p:ext uri="{BB962C8B-B14F-4D97-AF65-F5344CB8AC3E}">
        <p14:creationId xmlns:p14="http://schemas.microsoft.com/office/powerpoint/2010/main" val="1723815172"/>
      </p:ext>
    </p:extLst>
  </p:cSld>
  <p:clrMapOvr>
    <a:masterClrMapping/>
  </p:clrMapOvr>
  <p:transition>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502920" y="530352"/>
            <a:ext cx="8183880" cy="418795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endParaRPr lang="en-US"/>
          </a:p>
        </p:txBody>
      </p:sp>
      <p:sp>
        <p:nvSpPr>
          <p:cNvPr id="5" name="Footer Placeholder 17"/>
          <p:cNvSpPr>
            <a:spLocks noGrp="1"/>
          </p:cNvSpPr>
          <p:nvPr>
            <p:ph type="ftr" sz="quarter" idx="11"/>
          </p:nvPr>
        </p:nvSpPr>
        <p:spPr/>
        <p:txBody>
          <a:bodyPr/>
          <a:lstStyle>
            <a:lvl1pPr>
              <a:defRPr/>
            </a:lvl1pPr>
          </a:lstStyle>
          <a:p>
            <a:pPr>
              <a:defRPr/>
            </a:pPr>
            <a:r>
              <a:rPr lang="fa-IR" smtClean="0"/>
              <a:t>شبکه آموزشی پژوهشی ایران – مادسیج</a:t>
            </a:r>
            <a:endParaRPr lang="en-US"/>
          </a:p>
        </p:txBody>
      </p:sp>
      <p:sp>
        <p:nvSpPr>
          <p:cNvPr id="6" name="Slide Number Placeholder 4"/>
          <p:cNvSpPr>
            <a:spLocks noGrp="1"/>
          </p:cNvSpPr>
          <p:nvPr>
            <p:ph type="sldNum" sz="quarter" idx="12"/>
          </p:nvPr>
        </p:nvSpPr>
        <p:spPr/>
        <p:txBody>
          <a:bodyPr/>
          <a:lstStyle>
            <a:lvl1pPr>
              <a:defRPr/>
            </a:lvl1pPr>
          </a:lstStyle>
          <a:p>
            <a:fld id="{35A73C83-36F3-4A83-9E26-1776F2B3DCDE}" type="slidenum">
              <a:rPr lang="ar-SA"/>
              <a:pPr/>
              <a:t>‹#›</a:t>
            </a:fld>
            <a:endParaRPr lang="en-US"/>
          </a:p>
        </p:txBody>
      </p:sp>
    </p:spTree>
    <p:extLst>
      <p:ext uri="{BB962C8B-B14F-4D97-AF65-F5344CB8AC3E}">
        <p14:creationId xmlns:p14="http://schemas.microsoft.com/office/powerpoint/2010/main" val="695542393"/>
      </p:ext>
    </p:extLst>
  </p:cSld>
  <p:clrMapOvr>
    <a:masterClrMapping/>
  </p:clrMapOvr>
  <p:transition>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533402"/>
            <a:ext cx="5943600" cy="52578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endParaRPr lang="en-US"/>
          </a:p>
        </p:txBody>
      </p:sp>
      <p:sp>
        <p:nvSpPr>
          <p:cNvPr id="5" name="Footer Placeholder 17"/>
          <p:cNvSpPr>
            <a:spLocks noGrp="1"/>
          </p:cNvSpPr>
          <p:nvPr>
            <p:ph type="ftr" sz="quarter" idx="11"/>
          </p:nvPr>
        </p:nvSpPr>
        <p:spPr/>
        <p:txBody>
          <a:bodyPr/>
          <a:lstStyle>
            <a:lvl1pPr>
              <a:defRPr/>
            </a:lvl1pPr>
          </a:lstStyle>
          <a:p>
            <a:pPr>
              <a:defRPr/>
            </a:pPr>
            <a:r>
              <a:rPr lang="fa-IR" smtClean="0"/>
              <a:t>شبکه آموزشی پژوهشی ایران – مادسیج</a:t>
            </a:r>
            <a:endParaRPr lang="en-US"/>
          </a:p>
        </p:txBody>
      </p:sp>
      <p:sp>
        <p:nvSpPr>
          <p:cNvPr id="6" name="Slide Number Placeholder 4"/>
          <p:cNvSpPr>
            <a:spLocks noGrp="1"/>
          </p:cNvSpPr>
          <p:nvPr>
            <p:ph type="sldNum" sz="quarter" idx="12"/>
          </p:nvPr>
        </p:nvSpPr>
        <p:spPr/>
        <p:txBody>
          <a:bodyPr/>
          <a:lstStyle>
            <a:lvl1pPr>
              <a:defRPr/>
            </a:lvl1pPr>
          </a:lstStyle>
          <a:p>
            <a:fld id="{8BB945B5-B8EC-4FB9-A859-A3C35E4CE72C}" type="slidenum">
              <a:rPr lang="ar-SA"/>
              <a:pPr/>
              <a:t>‹#›</a:t>
            </a:fld>
            <a:endParaRPr lang="en-US"/>
          </a:p>
        </p:txBody>
      </p:sp>
    </p:spTree>
    <p:extLst>
      <p:ext uri="{BB962C8B-B14F-4D97-AF65-F5344CB8AC3E}">
        <p14:creationId xmlns:p14="http://schemas.microsoft.com/office/powerpoint/2010/main" val="4230895446"/>
      </p:ext>
    </p:extLst>
  </p:cSld>
  <p:clrMapOvr>
    <a:masterClrMapping/>
  </p:clrMapOvr>
  <p:transition>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lang="en-US" smtClean="0"/>
              <a:t>Click to edit Master title style</a:t>
            </a:r>
            <a:endParaRPr lang="en-US"/>
          </a:p>
        </p:txBody>
      </p:sp>
      <p:sp>
        <p:nvSpPr>
          <p:cNvPr id="3" name="Content Placeholder 2"/>
          <p:cNvSpPr>
            <a:spLocks noGrp="1"/>
          </p:cNvSpPr>
          <p:nvPr>
            <p:ph idx="1"/>
          </p:nvPr>
        </p:nvSpPr>
        <p:spPr>
          <a:xfrm>
            <a:off x="502920" y="530352"/>
            <a:ext cx="8183880" cy="418795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endParaRPr lang="en-US"/>
          </a:p>
        </p:txBody>
      </p:sp>
      <p:sp>
        <p:nvSpPr>
          <p:cNvPr id="5" name="Footer Placeholder 17"/>
          <p:cNvSpPr>
            <a:spLocks noGrp="1"/>
          </p:cNvSpPr>
          <p:nvPr>
            <p:ph type="ftr" sz="quarter" idx="11"/>
          </p:nvPr>
        </p:nvSpPr>
        <p:spPr/>
        <p:txBody>
          <a:bodyPr/>
          <a:lstStyle>
            <a:lvl1pPr>
              <a:defRPr/>
            </a:lvl1pPr>
          </a:lstStyle>
          <a:p>
            <a:pPr>
              <a:defRPr/>
            </a:pPr>
            <a:r>
              <a:rPr lang="fa-IR" smtClean="0"/>
              <a:t>شبکه آموزشی پژوهشی ایران – مادسیج</a:t>
            </a:r>
            <a:endParaRPr lang="en-US"/>
          </a:p>
        </p:txBody>
      </p:sp>
      <p:sp>
        <p:nvSpPr>
          <p:cNvPr id="6" name="Slide Number Placeholder 4"/>
          <p:cNvSpPr>
            <a:spLocks noGrp="1"/>
          </p:cNvSpPr>
          <p:nvPr>
            <p:ph type="sldNum" sz="quarter" idx="12"/>
          </p:nvPr>
        </p:nvSpPr>
        <p:spPr/>
        <p:txBody>
          <a:bodyPr/>
          <a:lstStyle>
            <a:lvl1pPr>
              <a:defRPr/>
            </a:lvl1pPr>
          </a:lstStyle>
          <a:p>
            <a:fld id="{2228DCC6-72A3-45C2-B619-CE3DB6752AB0}" type="slidenum">
              <a:rPr lang="ar-SA"/>
              <a:pPr/>
              <a:t>‹#›</a:t>
            </a:fld>
            <a:endParaRPr lang="en-US"/>
          </a:p>
        </p:txBody>
      </p:sp>
    </p:spTree>
    <p:extLst>
      <p:ext uri="{BB962C8B-B14F-4D97-AF65-F5344CB8AC3E}">
        <p14:creationId xmlns:p14="http://schemas.microsoft.com/office/powerpoint/2010/main" val="970284022"/>
      </p:ext>
    </p:extLst>
  </p:cSld>
  <p:clrMapOvr>
    <a:masterClrMapping/>
  </p:clrMapOvr>
  <p:transition>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ounded Rectangle 3"/>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ounded Rectangle 4"/>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468344" y="4928616"/>
            <a:ext cx="8183880" cy="676656"/>
          </a:xfrm>
        </p:spPr>
        <p:txBody>
          <a:bodyPr lIns="91440" bIns="0"/>
          <a:lstStyle>
            <a:lvl1pPr algn="l">
              <a:buNone/>
              <a:defRPr sz="3600" b="0" cap="none" baseline="0">
                <a:solidFill>
                  <a:schemeClr val="bg2">
                    <a:shade val="25000"/>
                  </a:schemeClr>
                </a:solidFill>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468344" y="5624484"/>
            <a:ext cx="8183880" cy="420624"/>
          </a:xfrm>
        </p:spPr>
        <p:txBody>
          <a:bodyPr lIns="118872" tIns="0"/>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endParaRPr lang="en-US"/>
          </a:p>
        </p:txBody>
      </p:sp>
      <p:sp>
        <p:nvSpPr>
          <p:cNvPr id="7" name="Footer Placeholder 4"/>
          <p:cNvSpPr>
            <a:spLocks noGrp="1"/>
          </p:cNvSpPr>
          <p:nvPr>
            <p:ph type="ftr" sz="quarter" idx="11"/>
          </p:nvPr>
        </p:nvSpPr>
        <p:spPr/>
        <p:txBody>
          <a:bodyPr/>
          <a:lstStyle>
            <a:lvl1pPr>
              <a:defRPr/>
            </a:lvl1pPr>
            <a:extLst/>
          </a:lstStyle>
          <a:p>
            <a:pPr>
              <a:defRPr/>
            </a:pPr>
            <a:r>
              <a:rPr lang="fa-IR" smtClean="0"/>
              <a:t>شبکه آموزشی پژوهشی ایران – مادسیج</a:t>
            </a:r>
            <a:endParaRPr lang="en-US"/>
          </a:p>
        </p:txBody>
      </p:sp>
      <p:sp>
        <p:nvSpPr>
          <p:cNvPr id="8" name="Slide Number Placeholder 5"/>
          <p:cNvSpPr>
            <a:spLocks noGrp="1"/>
          </p:cNvSpPr>
          <p:nvPr>
            <p:ph type="sldNum" sz="quarter" idx="12"/>
          </p:nvPr>
        </p:nvSpPr>
        <p:spPr/>
        <p:txBody>
          <a:bodyPr/>
          <a:lstStyle>
            <a:lvl1pPr>
              <a:defRPr/>
            </a:lvl1pPr>
          </a:lstStyle>
          <a:p>
            <a:fld id="{4CEB99B5-5F45-4614-94F7-5A4225E14854}" type="slidenum">
              <a:rPr lang="ar-SA"/>
              <a:pPr/>
              <a:t>‹#›</a:t>
            </a:fld>
            <a:endParaRPr lang="en-US"/>
          </a:p>
        </p:txBody>
      </p:sp>
    </p:spTree>
    <p:extLst>
      <p:ext uri="{BB962C8B-B14F-4D97-AF65-F5344CB8AC3E}">
        <p14:creationId xmlns:p14="http://schemas.microsoft.com/office/powerpoint/2010/main" val="2400295223"/>
      </p:ext>
    </p:extLst>
  </p:cSld>
  <p:clrMapOvr>
    <a:masterClrMapping/>
  </p:clrMapOvr>
  <p:transition>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4"/>
          <p:cNvSpPr>
            <a:spLocks noGrp="1"/>
          </p:cNvSpPr>
          <p:nvPr>
            <p:ph type="dt" sz="half" idx="10"/>
          </p:nvPr>
        </p:nvSpPr>
        <p:spPr/>
        <p:txBody>
          <a:bodyPr/>
          <a:lstStyle>
            <a:lvl1pPr>
              <a:defRPr/>
            </a:lvl1pPr>
          </a:lstStyle>
          <a:p>
            <a:pPr>
              <a:defRPr/>
            </a:pPr>
            <a:endParaRPr lang="en-US"/>
          </a:p>
        </p:txBody>
      </p:sp>
      <p:sp>
        <p:nvSpPr>
          <p:cNvPr id="6" name="Footer Placeholder 17"/>
          <p:cNvSpPr>
            <a:spLocks noGrp="1"/>
          </p:cNvSpPr>
          <p:nvPr>
            <p:ph type="ftr" sz="quarter" idx="11"/>
          </p:nvPr>
        </p:nvSpPr>
        <p:spPr/>
        <p:txBody>
          <a:bodyPr/>
          <a:lstStyle>
            <a:lvl1pPr>
              <a:defRPr/>
            </a:lvl1pPr>
          </a:lstStyle>
          <a:p>
            <a:pPr>
              <a:defRPr/>
            </a:pPr>
            <a:r>
              <a:rPr lang="fa-IR" smtClean="0"/>
              <a:t>شبکه آموزشی پژوهشی ایران – مادسیج</a:t>
            </a:r>
            <a:endParaRPr lang="en-US"/>
          </a:p>
        </p:txBody>
      </p:sp>
      <p:sp>
        <p:nvSpPr>
          <p:cNvPr id="7" name="Slide Number Placeholder 4"/>
          <p:cNvSpPr>
            <a:spLocks noGrp="1"/>
          </p:cNvSpPr>
          <p:nvPr>
            <p:ph type="sldNum" sz="quarter" idx="12"/>
          </p:nvPr>
        </p:nvSpPr>
        <p:spPr/>
        <p:txBody>
          <a:bodyPr/>
          <a:lstStyle>
            <a:lvl1pPr>
              <a:defRPr/>
            </a:lvl1pPr>
          </a:lstStyle>
          <a:p>
            <a:fld id="{048B23AA-975B-4EA0-A95D-06CC306A3F94}" type="slidenum">
              <a:rPr lang="ar-SA"/>
              <a:pPr/>
              <a:t>‹#›</a:t>
            </a:fld>
            <a:endParaRPr lang="en-US"/>
          </a:p>
        </p:txBody>
      </p:sp>
    </p:spTree>
    <p:extLst>
      <p:ext uri="{BB962C8B-B14F-4D97-AF65-F5344CB8AC3E}">
        <p14:creationId xmlns:p14="http://schemas.microsoft.com/office/powerpoint/2010/main" val="108628212"/>
      </p:ext>
    </p:extLst>
  </p:cSld>
  <p:clrMapOvr>
    <a:masterClrMapping/>
  </p:clrMapOvr>
  <p:transition>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lvl1pPr>
              <a:defRPr b="1"/>
            </a:lvl1pPr>
            <a:extLst/>
          </a:lstStyle>
          <a:p>
            <a:r>
              <a:rPr lang="en-US" smtClean="0"/>
              <a:t>Click to edit Master title style</a:t>
            </a:r>
            <a:endParaRPr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52169" y="1447800"/>
            <a:ext cx="393192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4"/>
          <p:cNvSpPr>
            <a:spLocks noGrp="1"/>
          </p:cNvSpPr>
          <p:nvPr>
            <p:ph type="dt" sz="half" idx="10"/>
          </p:nvPr>
        </p:nvSpPr>
        <p:spPr/>
        <p:txBody>
          <a:bodyPr/>
          <a:lstStyle>
            <a:lvl1pPr>
              <a:defRPr/>
            </a:lvl1pPr>
          </a:lstStyle>
          <a:p>
            <a:pPr>
              <a:defRPr/>
            </a:pPr>
            <a:endParaRPr lang="en-US"/>
          </a:p>
        </p:txBody>
      </p:sp>
      <p:sp>
        <p:nvSpPr>
          <p:cNvPr id="8" name="Footer Placeholder 17"/>
          <p:cNvSpPr>
            <a:spLocks noGrp="1"/>
          </p:cNvSpPr>
          <p:nvPr>
            <p:ph type="ftr" sz="quarter" idx="11"/>
          </p:nvPr>
        </p:nvSpPr>
        <p:spPr/>
        <p:txBody>
          <a:bodyPr/>
          <a:lstStyle>
            <a:lvl1pPr>
              <a:defRPr/>
            </a:lvl1pPr>
          </a:lstStyle>
          <a:p>
            <a:pPr>
              <a:defRPr/>
            </a:pPr>
            <a:r>
              <a:rPr lang="fa-IR" smtClean="0"/>
              <a:t>شبکه آموزشی پژوهشی ایران – مادسیج</a:t>
            </a:r>
            <a:endParaRPr lang="en-US"/>
          </a:p>
        </p:txBody>
      </p:sp>
      <p:sp>
        <p:nvSpPr>
          <p:cNvPr id="9" name="Slide Number Placeholder 4"/>
          <p:cNvSpPr>
            <a:spLocks noGrp="1"/>
          </p:cNvSpPr>
          <p:nvPr>
            <p:ph type="sldNum" sz="quarter" idx="12"/>
          </p:nvPr>
        </p:nvSpPr>
        <p:spPr/>
        <p:txBody>
          <a:bodyPr/>
          <a:lstStyle>
            <a:lvl1pPr>
              <a:defRPr/>
            </a:lvl1pPr>
          </a:lstStyle>
          <a:p>
            <a:fld id="{1B7CDF75-EBE0-4A90-8935-5E3C2171019F}" type="slidenum">
              <a:rPr lang="ar-SA"/>
              <a:pPr/>
              <a:t>‹#›</a:t>
            </a:fld>
            <a:endParaRPr lang="en-US"/>
          </a:p>
        </p:txBody>
      </p:sp>
    </p:spTree>
    <p:extLst>
      <p:ext uri="{BB962C8B-B14F-4D97-AF65-F5344CB8AC3E}">
        <p14:creationId xmlns:p14="http://schemas.microsoft.com/office/powerpoint/2010/main" val="1250730159"/>
      </p:ext>
    </p:extLst>
  </p:cSld>
  <p:clrMapOvr>
    <a:masterClrMapping/>
  </p:clrMapOvr>
  <p:transition>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4"/>
          <p:cNvSpPr>
            <a:spLocks noGrp="1"/>
          </p:cNvSpPr>
          <p:nvPr>
            <p:ph type="dt" sz="half" idx="10"/>
          </p:nvPr>
        </p:nvSpPr>
        <p:spPr/>
        <p:txBody>
          <a:bodyPr/>
          <a:lstStyle>
            <a:lvl1pPr>
              <a:defRPr/>
            </a:lvl1pPr>
          </a:lstStyle>
          <a:p>
            <a:pPr>
              <a:defRPr/>
            </a:pPr>
            <a:endParaRPr lang="en-US"/>
          </a:p>
        </p:txBody>
      </p:sp>
      <p:sp>
        <p:nvSpPr>
          <p:cNvPr id="4" name="Footer Placeholder 17"/>
          <p:cNvSpPr>
            <a:spLocks noGrp="1"/>
          </p:cNvSpPr>
          <p:nvPr>
            <p:ph type="ftr" sz="quarter" idx="11"/>
          </p:nvPr>
        </p:nvSpPr>
        <p:spPr/>
        <p:txBody>
          <a:bodyPr/>
          <a:lstStyle>
            <a:lvl1pPr>
              <a:defRPr/>
            </a:lvl1pPr>
          </a:lstStyle>
          <a:p>
            <a:pPr>
              <a:defRPr/>
            </a:pPr>
            <a:r>
              <a:rPr lang="fa-IR" smtClean="0"/>
              <a:t>شبکه آموزشی پژوهشی ایران – مادسیج</a:t>
            </a:r>
            <a:endParaRPr lang="en-US"/>
          </a:p>
        </p:txBody>
      </p:sp>
      <p:sp>
        <p:nvSpPr>
          <p:cNvPr id="5" name="Slide Number Placeholder 4"/>
          <p:cNvSpPr>
            <a:spLocks noGrp="1"/>
          </p:cNvSpPr>
          <p:nvPr>
            <p:ph type="sldNum" sz="quarter" idx="12"/>
          </p:nvPr>
        </p:nvSpPr>
        <p:spPr/>
        <p:txBody>
          <a:bodyPr/>
          <a:lstStyle>
            <a:lvl1pPr>
              <a:defRPr/>
            </a:lvl1pPr>
          </a:lstStyle>
          <a:p>
            <a:fld id="{7ABAD004-60F5-40CA-85EF-70C212A05F2B}" type="slidenum">
              <a:rPr lang="ar-SA"/>
              <a:pPr/>
              <a:t>‹#›</a:t>
            </a:fld>
            <a:endParaRPr lang="en-US"/>
          </a:p>
        </p:txBody>
      </p:sp>
    </p:spTree>
    <p:extLst>
      <p:ext uri="{BB962C8B-B14F-4D97-AF65-F5344CB8AC3E}">
        <p14:creationId xmlns:p14="http://schemas.microsoft.com/office/powerpoint/2010/main" val="3493573059"/>
      </p:ext>
    </p:extLst>
  </p:cSld>
  <p:clrMapOvr>
    <a:masterClrMapping/>
  </p:clrMapOvr>
  <p:transition>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ounded Rectangle 1"/>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Date Placeholder 1"/>
          <p:cNvSpPr>
            <a:spLocks noGrp="1"/>
          </p:cNvSpPr>
          <p:nvPr>
            <p:ph type="dt" sz="half" idx="10"/>
          </p:nvPr>
        </p:nvSpPr>
        <p:spPr/>
        <p:txBody>
          <a:bodyPr/>
          <a:lstStyle>
            <a:lvl1pPr>
              <a:defRPr/>
            </a:lvl1pPr>
            <a:extLst/>
          </a:lstStyle>
          <a:p>
            <a:pPr>
              <a:defRPr/>
            </a:pPr>
            <a:endParaRPr lang="en-US"/>
          </a:p>
        </p:txBody>
      </p:sp>
      <p:sp>
        <p:nvSpPr>
          <p:cNvPr id="4" name="Footer Placeholder 2"/>
          <p:cNvSpPr>
            <a:spLocks noGrp="1"/>
          </p:cNvSpPr>
          <p:nvPr>
            <p:ph type="ftr" sz="quarter" idx="11"/>
          </p:nvPr>
        </p:nvSpPr>
        <p:spPr/>
        <p:txBody>
          <a:bodyPr/>
          <a:lstStyle>
            <a:lvl1pPr>
              <a:defRPr/>
            </a:lvl1pPr>
            <a:extLst/>
          </a:lstStyle>
          <a:p>
            <a:pPr>
              <a:defRPr/>
            </a:pPr>
            <a:r>
              <a:rPr lang="fa-IR" smtClean="0"/>
              <a:t>شبکه آموزشی پژوهشی ایران – مادسیج</a:t>
            </a:r>
            <a:endParaRPr lang="en-US"/>
          </a:p>
        </p:txBody>
      </p:sp>
      <p:sp>
        <p:nvSpPr>
          <p:cNvPr id="5" name="Slide Number Placeholder 3"/>
          <p:cNvSpPr>
            <a:spLocks noGrp="1"/>
          </p:cNvSpPr>
          <p:nvPr>
            <p:ph type="sldNum" sz="quarter" idx="12"/>
          </p:nvPr>
        </p:nvSpPr>
        <p:spPr/>
        <p:txBody>
          <a:bodyPr/>
          <a:lstStyle>
            <a:lvl1pPr>
              <a:defRPr/>
            </a:lvl1pPr>
          </a:lstStyle>
          <a:p>
            <a:fld id="{6CEDD830-3CA4-41C2-BCDC-7DC9CC63DF8E}" type="slidenum">
              <a:rPr lang="ar-SA"/>
              <a:pPr/>
              <a:t>‹#›</a:t>
            </a:fld>
            <a:endParaRPr lang="en-US"/>
          </a:p>
        </p:txBody>
      </p:sp>
    </p:spTree>
    <p:extLst>
      <p:ext uri="{BB962C8B-B14F-4D97-AF65-F5344CB8AC3E}">
        <p14:creationId xmlns:p14="http://schemas.microsoft.com/office/powerpoint/2010/main" val="2130608143"/>
      </p:ext>
    </p:extLst>
  </p:cSld>
  <p:clrMapOvr>
    <a:masterClrMapping/>
  </p:clrMapOvr>
  <p:transition>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lstStyle>
            <a:lvl1pPr algn="l">
              <a:buNone/>
              <a:defRPr sz="2200" b="1">
                <a:solidFill>
                  <a:schemeClr val="accent1"/>
                </a:solidFill>
              </a:defRPr>
            </a:lvl1pPr>
            <a:extLst/>
          </a:lstStyle>
          <a:p>
            <a:r>
              <a:rPr lang="en-US" smtClean="0"/>
              <a:t>Click to edit Master title style</a:t>
            </a:r>
            <a:endParaRPr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4"/>
          <p:cNvSpPr>
            <a:spLocks noGrp="1"/>
          </p:cNvSpPr>
          <p:nvPr>
            <p:ph type="dt" sz="half" idx="10"/>
          </p:nvPr>
        </p:nvSpPr>
        <p:spPr/>
        <p:txBody>
          <a:bodyPr/>
          <a:lstStyle>
            <a:lvl1pPr>
              <a:defRPr/>
            </a:lvl1pPr>
          </a:lstStyle>
          <a:p>
            <a:pPr>
              <a:defRPr/>
            </a:pPr>
            <a:endParaRPr lang="en-US"/>
          </a:p>
        </p:txBody>
      </p:sp>
      <p:sp>
        <p:nvSpPr>
          <p:cNvPr id="6" name="Footer Placeholder 17"/>
          <p:cNvSpPr>
            <a:spLocks noGrp="1"/>
          </p:cNvSpPr>
          <p:nvPr>
            <p:ph type="ftr" sz="quarter" idx="11"/>
          </p:nvPr>
        </p:nvSpPr>
        <p:spPr/>
        <p:txBody>
          <a:bodyPr/>
          <a:lstStyle>
            <a:lvl1pPr>
              <a:defRPr/>
            </a:lvl1pPr>
          </a:lstStyle>
          <a:p>
            <a:pPr>
              <a:defRPr/>
            </a:pPr>
            <a:r>
              <a:rPr lang="fa-IR" smtClean="0"/>
              <a:t>شبکه آموزشی پژوهشی ایران – مادسیج</a:t>
            </a:r>
            <a:endParaRPr lang="en-US"/>
          </a:p>
        </p:txBody>
      </p:sp>
      <p:sp>
        <p:nvSpPr>
          <p:cNvPr id="7" name="Slide Number Placeholder 4"/>
          <p:cNvSpPr>
            <a:spLocks noGrp="1"/>
          </p:cNvSpPr>
          <p:nvPr>
            <p:ph type="sldNum" sz="quarter" idx="12"/>
          </p:nvPr>
        </p:nvSpPr>
        <p:spPr/>
        <p:txBody>
          <a:bodyPr/>
          <a:lstStyle>
            <a:lvl1pPr>
              <a:defRPr/>
            </a:lvl1pPr>
          </a:lstStyle>
          <a:p>
            <a:fld id="{5493A098-1A74-4C11-80E6-9328866E0CB6}" type="slidenum">
              <a:rPr lang="ar-SA"/>
              <a:pPr/>
              <a:t>‹#›</a:t>
            </a:fld>
            <a:endParaRPr lang="en-US"/>
          </a:p>
        </p:txBody>
      </p:sp>
    </p:spTree>
    <p:extLst>
      <p:ext uri="{BB962C8B-B14F-4D97-AF65-F5344CB8AC3E}">
        <p14:creationId xmlns:p14="http://schemas.microsoft.com/office/powerpoint/2010/main" val="1101352611"/>
      </p:ext>
    </p:extLst>
  </p:cSld>
  <p:clrMapOvr>
    <a:masterClrMapping/>
  </p:clrMapOvr>
  <p:transition>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ounded Rectangle 4"/>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ound Single Corner Rectangle 5"/>
          <p:cNvSpPr/>
          <p:nvPr/>
        </p:nvSpPr>
        <p:spPr>
          <a:xfrm>
            <a:off x="6400800" y="433388"/>
            <a:ext cx="2324100"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lang="en-US" smtClean="0"/>
              <a:t>Click to edit Master title style</a:t>
            </a:r>
            <a:endParaRPr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normAutofit/>
          </a:bodyPr>
          <a:lstStyle>
            <a:lvl1pPr marL="0" indent="0">
              <a:buNone/>
              <a:defRPr sz="3200"/>
            </a:lvl1pPr>
            <a:extLst/>
          </a:lstStyle>
          <a:p>
            <a:pPr lvl="0"/>
            <a:r>
              <a:rPr lang="en-US" noProof="0" smtClean="0"/>
              <a:t>Click icon to add picture</a:t>
            </a:r>
            <a:endParaRPr lang="en-US" noProof="0"/>
          </a:p>
        </p:txBody>
      </p:sp>
      <p:sp>
        <p:nvSpPr>
          <p:cNvPr id="7" name="Date Placeholder 4"/>
          <p:cNvSpPr>
            <a:spLocks noGrp="1"/>
          </p:cNvSpPr>
          <p:nvPr>
            <p:ph type="dt" sz="half" idx="10"/>
          </p:nvPr>
        </p:nvSpPr>
        <p:spPr/>
        <p:txBody>
          <a:bodyPr/>
          <a:lstStyle>
            <a:lvl1pPr>
              <a:defRPr/>
            </a:lvl1pPr>
            <a:extLst/>
          </a:lstStyle>
          <a:p>
            <a:pPr>
              <a:defRPr/>
            </a:pPr>
            <a:endParaRPr lang="en-US"/>
          </a:p>
        </p:txBody>
      </p:sp>
      <p:sp>
        <p:nvSpPr>
          <p:cNvPr id="8" name="Footer Placeholder 5"/>
          <p:cNvSpPr>
            <a:spLocks noGrp="1"/>
          </p:cNvSpPr>
          <p:nvPr>
            <p:ph type="ftr" sz="quarter" idx="11"/>
          </p:nvPr>
        </p:nvSpPr>
        <p:spPr/>
        <p:txBody>
          <a:bodyPr/>
          <a:lstStyle>
            <a:lvl1pPr>
              <a:defRPr/>
            </a:lvl1pPr>
            <a:extLst/>
          </a:lstStyle>
          <a:p>
            <a:pPr>
              <a:defRPr/>
            </a:pPr>
            <a:r>
              <a:rPr lang="fa-IR" smtClean="0"/>
              <a:t>شبکه آموزشی پژوهشی ایران – مادسیج</a:t>
            </a:r>
            <a:endParaRPr lang="en-US"/>
          </a:p>
        </p:txBody>
      </p:sp>
      <p:sp>
        <p:nvSpPr>
          <p:cNvPr id="9" name="Slide Number Placeholder 6"/>
          <p:cNvSpPr>
            <a:spLocks noGrp="1"/>
          </p:cNvSpPr>
          <p:nvPr>
            <p:ph type="sldNum" sz="quarter" idx="12"/>
          </p:nvPr>
        </p:nvSpPr>
        <p:spPr/>
        <p:txBody>
          <a:bodyPr/>
          <a:lstStyle>
            <a:lvl1pPr>
              <a:defRPr/>
            </a:lvl1pPr>
          </a:lstStyle>
          <a:p>
            <a:fld id="{4EF210E3-6A1B-45F1-93CC-4B8C86A9F09A}" type="slidenum">
              <a:rPr lang="ar-SA"/>
              <a:pPr/>
              <a:t>‹#›</a:t>
            </a:fld>
            <a:endParaRPr lang="en-US"/>
          </a:p>
        </p:txBody>
      </p:sp>
    </p:spTree>
    <p:extLst>
      <p:ext uri="{BB962C8B-B14F-4D97-AF65-F5344CB8AC3E}">
        <p14:creationId xmlns:p14="http://schemas.microsoft.com/office/powerpoint/2010/main" val="2008341306"/>
      </p:ext>
    </p:extLst>
  </p:cSld>
  <p:clrMapOvr>
    <a:masterClrMapping/>
  </p:clrMapOvr>
  <p:transition>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3" name="Title Placeholder 12"/>
          <p:cNvSpPr>
            <a:spLocks noGrp="1"/>
          </p:cNvSpPr>
          <p:nvPr>
            <p:ph type="title"/>
          </p:nvPr>
        </p:nvSpPr>
        <p:spPr>
          <a:xfrm>
            <a:off x="503238" y="4986338"/>
            <a:ext cx="8183562" cy="1050925"/>
          </a:xfrm>
          <a:prstGeom prst="rect">
            <a:avLst/>
          </a:prstGeom>
        </p:spPr>
        <p:txBody>
          <a:bodyPr vert="horz" anchor="b">
            <a:normAutofit/>
          </a:bodyPr>
          <a:lstStyle/>
          <a:p>
            <a:r>
              <a:rPr lang="en-US" smtClean="0"/>
              <a:t>Click to edit Master title style</a:t>
            </a:r>
            <a:endParaRPr lang="en-US"/>
          </a:p>
        </p:txBody>
      </p:sp>
      <p:sp>
        <p:nvSpPr>
          <p:cNvPr id="1031" name="Text Placeholder 3"/>
          <p:cNvSpPr>
            <a:spLocks noGrp="1"/>
          </p:cNvSpPr>
          <p:nvPr>
            <p:ph type="body" idx="1"/>
          </p:nvPr>
        </p:nvSpPr>
        <p:spPr bwMode="auto">
          <a:xfrm>
            <a:off x="503238" y="530225"/>
            <a:ext cx="8183562" cy="418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82880" tIns="9144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5" name="Date Placeholder 24"/>
          <p:cNvSpPr>
            <a:spLocks noGrp="1"/>
          </p:cNvSpPr>
          <p:nvPr>
            <p:ph type="dt" sz="half" idx="2"/>
          </p:nvPr>
        </p:nvSpPr>
        <p:spPr>
          <a:xfrm>
            <a:off x="3776663" y="6111875"/>
            <a:ext cx="2286000" cy="365125"/>
          </a:xfrm>
          <a:prstGeom prst="rect">
            <a:avLst/>
          </a:prstGeom>
        </p:spPr>
        <p:txBody>
          <a:bodyPr vert="horz" anchor="b"/>
          <a:lstStyle>
            <a:lvl1pPr algn="r" eaLnBrk="1" latinLnBrk="0" hangingPunct="1">
              <a:defRPr kumimoji="0" sz="1000">
                <a:solidFill>
                  <a:schemeClr val="bg2">
                    <a:shade val="50000"/>
                  </a:schemeClr>
                </a:solidFill>
                <a:latin typeface="Arial" charset="0"/>
                <a:cs typeface="Arial" charset="0"/>
              </a:defRPr>
            </a:lvl1pPr>
            <a:extLst/>
          </a:lstStyle>
          <a:p>
            <a:pPr>
              <a:defRPr/>
            </a:pPr>
            <a:endParaRPr lang="en-US"/>
          </a:p>
        </p:txBody>
      </p:sp>
      <p:sp>
        <p:nvSpPr>
          <p:cNvPr id="18" name="Footer Placeholder 17"/>
          <p:cNvSpPr>
            <a:spLocks noGrp="1"/>
          </p:cNvSpPr>
          <p:nvPr>
            <p:ph type="ftr" sz="quarter" idx="3"/>
          </p:nvPr>
        </p:nvSpPr>
        <p:spPr>
          <a:xfrm>
            <a:off x="6062663" y="6111875"/>
            <a:ext cx="2286000" cy="365125"/>
          </a:xfrm>
          <a:prstGeom prst="rect">
            <a:avLst/>
          </a:prstGeom>
        </p:spPr>
        <p:txBody>
          <a:bodyPr vert="horz" anchor="b"/>
          <a:lstStyle>
            <a:lvl1pPr algn="l" eaLnBrk="1" latinLnBrk="0" hangingPunct="1">
              <a:defRPr kumimoji="0" sz="1000">
                <a:solidFill>
                  <a:schemeClr val="bg2">
                    <a:shade val="50000"/>
                  </a:schemeClr>
                </a:solidFill>
                <a:latin typeface="Arial" charset="0"/>
                <a:cs typeface="Arial" charset="0"/>
              </a:defRPr>
            </a:lvl1pPr>
            <a:extLst/>
          </a:lstStyle>
          <a:p>
            <a:pPr>
              <a:defRPr/>
            </a:pPr>
            <a:r>
              <a:rPr lang="fa-IR" smtClean="0"/>
              <a:t>شبکه آموزشی پژوهشی ایران – مادسیج</a:t>
            </a:r>
            <a:endParaRPr lang="en-US"/>
          </a:p>
        </p:txBody>
      </p:sp>
      <p:sp>
        <p:nvSpPr>
          <p:cNvPr id="5" name="Slide Number Placeholder 4"/>
          <p:cNvSpPr>
            <a:spLocks noGrp="1"/>
          </p:cNvSpPr>
          <p:nvPr>
            <p:ph type="sldNum" sz="quarter" idx="4"/>
          </p:nvPr>
        </p:nvSpPr>
        <p:spPr>
          <a:xfrm>
            <a:off x="8348663" y="6111875"/>
            <a:ext cx="457200" cy="365125"/>
          </a:xfrm>
          <a:prstGeom prst="rect">
            <a:avLst/>
          </a:prstGeom>
        </p:spPr>
        <p:txBody>
          <a:bodyPr vert="horz" wrap="square" lIns="91440" tIns="45720" rIns="91440" bIns="45720" numCol="1" anchor="b" anchorCtr="0" compatLnSpc="1">
            <a:prstTxWarp prst="textNoShape">
              <a:avLst/>
            </a:prstTxWarp>
          </a:bodyPr>
          <a:lstStyle>
            <a:lvl1pPr algn="r">
              <a:defRPr sz="1000">
                <a:solidFill>
                  <a:srgbClr val="ABA8A1"/>
                </a:solidFill>
              </a:defRPr>
            </a:lvl1pPr>
          </a:lstStyle>
          <a:p>
            <a:fld id="{25D1B92D-80A7-42C1-9CD2-974788534C35}" type="slidenum">
              <a:rPr lang="ar-SA"/>
              <a:pPr/>
              <a:t>‹#›</a:t>
            </a:fld>
            <a:endParaRPr lang="en-US"/>
          </a:p>
        </p:txBody>
      </p:sp>
    </p:spTree>
  </p:cSld>
  <p:clrMap bg1="lt1" tx1="dk1" bg2="lt2" tx2="dk2" accent1="accent1" accent2="accent2" accent3="accent3" accent4="accent4" accent5="accent5" accent6="accent6" hlink="hlink" folHlink="folHlink"/>
  <p:sldLayoutIdLst>
    <p:sldLayoutId id="2147483998" r:id="rId1"/>
    <p:sldLayoutId id="2147483991" r:id="rId2"/>
    <p:sldLayoutId id="2147483999" r:id="rId3"/>
    <p:sldLayoutId id="2147483992" r:id="rId4"/>
    <p:sldLayoutId id="2147483993" r:id="rId5"/>
    <p:sldLayoutId id="2147483994" r:id="rId6"/>
    <p:sldLayoutId id="2147484000" r:id="rId7"/>
    <p:sldLayoutId id="2147483995" r:id="rId8"/>
    <p:sldLayoutId id="2147484001" r:id="rId9"/>
    <p:sldLayoutId id="2147483996" r:id="rId10"/>
    <p:sldLayoutId id="2147483997" r:id="rId11"/>
  </p:sldLayoutIdLst>
  <p:transition>
    <p:wipe dir="d"/>
  </p:transition>
  <p:timing>
    <p:tnLst>
      <p:par>
        <p:cTn id="1" dur="indefinite" restart="never" nodeType="tmRoot"/>
      </p:par>
    </p:tnLst>
  </p:timing>
  <p:hf sldNum="0" hdr="0" dt="0"/>
  <p:txStyles>
    <p:titleStyle>
      <a:lvl1pPr algn="l" rtl="0" eaLnBrk="0" fontAlgn="base" hangingPunct="0">
        <a:spcBef>
          <a:spcPct val="0"/>
        </a:spcBef>
        <a:spcAft>
          <a:spcPct val="0"/>
        </a:spcAft>
        <a:defRPr sz="3600" b="1" kern="1200">
          <a:solidFill>
            <a:srgbClr val="F66047"/>
          </a:solidFill>
          <a:effectLst>
            <a:outerShdw blurRad="53975" dist="22860" dir="5400000" algn="tl" rotWithShape="0">
              <a:srgbClr val="000000">
                <a:alpha val="55000"/>
              </a:srgbClr>
            </a:outerShdw>
          </a:effectLst>
          <a:latin typeface="+mj-lt"/>
          <a:ea typeface="+mj-ea"/>
          <a:cs typeface="+mj-cs"/>
        </a:defRPr>
      </a:lvl1pPr>
      <a:lvl2pPr algn="l" rtl="0" eaLnBrk="0" fontAlgn="base" hangingPunct="0">
        <a:spcBef>
          <a:spcPct val="0"/>
        </a:spcBef>
        <a:spcAft>
          <a:spcPct val="0"/>
        </a:spcAft>
        <a:defRPr sz="3600" b="1">
          <a:solidFill>
            <a:srgbClr val="F66047"/>
          </a:solidFill>
          <a:latin typeface="Verdana" pitchFamily="34" charset="0"/>
          <a:cs typeface="Tahoma" pitchFamily="34" charset="0"/>
        </a:defRPr>
      </a:lvl2pPr>
      <a:lvl3pPr algn="l" rtl="0" eaLnBrk="0" fontAlgn="base" hangingPunct="0">
        <a:spcBef>
          <a:spcPct val="0"/>
        </a:spcBef>
        <a:spcAft>
          <a:spcPct val="0"/>
        </a:spcAft>
        <a:defRPr sz="3600" b="1">
          <a:solidFill>
            <a:srgbClr val="F66047"/>
          </a:solidFill>
          <a:latin typeface="Verdana" pitchFamily="34" charset="0"/>
          <a:cs typeface="Tahoma" pitchFamily="34" charset="0"/>
        </a:defRPr>
      </a:lvl3pPr>
      <a:lvl4pPr algn="l" rtl="0" eaLnBrk="0" fontAlgn="base" hangingPunct="0">
        <a:spcBef>
          <a:spcPct val="0"/>
        </a:spcBef>
        <a:spcAft>
          <a:spcPct val="0"/>
        </a:spcAft>
        <a:defRPr sz="3600" b="1">
          <a:solidFill>
            <a:srgbClr val="F66047"/>
          </a:solidFill>
          <a:latin typeface="Verdana" pitchFamily="34" charset="0"/>
          <a:cs typeface="Tahoma" pitchFamily="34" charset="0"/>
        </a:defRPr>
      </a:lvl4pPr>
      <a:lvl5pPr algn="l" rtl="0" eaLnBrk="0" fontAlgn="base" hangingPunct="0">
        <a:spcBef>
          <a:spcPct val="0"/>
        </a:spcBef>
        <a:spcAft>
          <a:spcPct val="0"/>
        </a:spcAft>
        <a:defRPr sz="3600" b="1">
          <a:solidFill>
            <a:srgbClr val="F66047"/>
          </a:solidFill>
          <a:latin typeface="Verdana" pitchFamily="34" charset="0"/>
          <a:cs typeface="Tahoma" pitchFamily="34" charset="0"/>
        </a:defRPr>
      </a:lvl5pPr>
      <a:lvl6pPr marL="457200" algn="l" rtl="0" fontAlgn="base">
        <a:spcBef>
          <a:spcPct val="0"/>
        </a:spcBef>
        <a:spcAft>
          <a:spcPct val="0"/>
        </a:spcAft>
        <a:defRPr sz="3600" b="1">
          <a:solidFill>
            <a:srgbClr val="F66047"/>
          </a:solidFill>
          <a:latin typeface="Verdana" pitchFamily="34" charset="0"/>
          <a:cs typeface="Tahoma" pitchFamily="34" charset="0"/>
        </a:defRPr>
      </a:lvl6pPr>
      <a:lvl7pPr marL="914400" algn="l" rtl="0" fontAlgn="base">
        <a:spcBef>
          <a:spcPct val="0"/>
        </a:spcBef>
        <a:spcAft>
          <a:spcPct val="0"/>
        </a:spcAft>
        <a:defRPr sz="3600" b="1">
          <a:solidFill>
            <a:srgbClr val="F66047"/>
          </a:solidFill>
          <a:latin typeface="Verdana" pitchFamily="34" charset="0"/>
          <a:cs typeface="Tahoma" pitchFamily="34" charset="0"/>
        </a:defRPr>
      </a:lvl7pPr>
      <a:lvl8pPr marL="1371600" algn="l" rtl="0" fontAlgn="base">
        <a:spcBef>
          <a:spcPct val="0"/>
        </a:spcBef>
        <a:spcAft>
          <a:spcPct val="0"/>
        </a:spcAft>
        <a:defRPr sz="3600" b="1">
          <a:solidFill>
            <a:srgbClr val="F66047"/>
          </a:solidFill>
          <a:latin typeface="Verdana" pitchFamily="34" charset="0"/>
          <a:cs typeface="Tahoma" pitchFamily="34" charset="0"/>
        </a:defRPr>
      </a:lvl8pPr>
      <a:lvl9pPr marL="1828800" algn="l" rtl="0" fontAlgn="base">
        <a:spcBef>
          <a:spcPct val="0"/>
        </a:spcBef>
        <a:spcAft>
          <a:spcPct val="0"/>
        </a:spcAft>
        <a:defRPr sz="3600" b="1">
          <a:solidFill>
            <a:srgbClr val="F66047"/>
          </a:solidFill>
          <a:latin typeface="Verdana" pitchFamily="34" charset="0"/>
          <a:cs typeface="Tahoma" pitchFamily="34" charset="0"/>
        </a:defRPr>
      </a:lvl9pPr>
      <a:extLst/>
    </p:titleStyle>
    <p:bodyStyle>
      <a:lvl1pPr marL="265113" indent="-265113" algn="l" rtl="0" eaLnBrk="0" fontAlgn="base" hangingPunct="0">
        <a:spcBef>
          <a:spcPts val="250"/>
        </a:spcBef>
        <a:spcAft>
          <a:spcPct val="0"/>
        </a:spcAft>
        <a:buClr>
          <a:schemeClr val="accent1"/>
        </a:buClr>
        <a:buSzPct val="80000"/>
        <a:buFont typeface="Wingdings 2" panose="05020102010507070707" pitchFamily="18" charset="2"/>
        <a:buChar char=""/>
        <a:defRPr sz="2800" kern="1200">
          <a:solidFill>
            <a:schemeClr val="tx1"/>
          </a:solidFill>
          <a:latin typeface="+mn-lt"/>
          <a:ea typeface="+mn-ea"/>
          <a:cs typeface="+mn-cs"/>
        </a:defRPr>
      </a:lvl1pPr>
      <a:lvl2pPr marL="547688" indent="-200025" algn="l" rtl="0" eaLnBrk="0" fontAlgn="base" hangingPunct="0">
        <a:spcBef>
          <a:spcPts val="250"/>
        </a:spcBef>
        <a:spcAft>
          <a:spcPct val="0"/>
        </a:spcAft>
        <a:buClr>
          <a:schemeClr val="accent1"/>
        </a:buClr>
        <a:buSzPct val="100000"/>
        <a:buFont typeface="Verdana" panose="020B0604030504040204" pitchFamily="34" charset="0"/>
        <a:buChar char="◦"/>
        <a:defRPr sz="2400" kern="1200">
          <a:solidFill>
            <a:schemeClr val="tx1"/>
          </a:solidFill>
          <a:latin typeface="+mn-lt"/>
          <a:ea typeface="+mn-ea"/>
          <a:cs typeface="+mn-cs"/>
        </a:defRPr>
      </a:lvl2pPr>
      <a:lvl3pPr marL="785813" indent="-182563" algn="l" rtl="0" eaLnBrk="0" fontAlgn="base" hangingPunct="0">
        <a:spcBef>
          <a:spcPts val="250"/>
        </a:spcBef>
        <a:spcAft>
          <a:spcPct val="0"/>
        </a:spcAft>
        <a:buClr>
          <a:srgbClr val="E93F35"/>
        </a:buClr>
        <a:buSzPct val="100000"/>
        <a:buFont typeface="Wingdings 2" panose="05020102010507070707" pitchFamily="18" charset="2"/>
        <a:buChar char=""/>
        <a:defRPr sz="2200" kern="1200">
          <a:solidFill>
            <a:schemeClr val="tx1"/>
          </a:solidFill>
          <a:latin typeface="+mn-lt"/>
          <a:ea typeface="+mn-ea"/>
          <a:cs typeface="+mn-cs"/>
        </a:defRPr>
      </a:lvl3pPr>
      <a:lvl4pPr marL="1023938" indent="-182563" algn="l" rtl="0" eaLnBrk="0" fontAlgn="base" hangingPunct="0">
        <a:spcBef>
          <a:spcPts val="225"/>
        </a:spcBef>
        <a:spcAft>
          <a:spcPct val="0"/>
        </a:spcAft>
        <a:buClr>
          <a:srgbClr val="E93F35"/>
        </a:buClr>
        <a:buSzPct val="112000"/>
        <a:buFont typeface="Verdana" panose="020B0604030504040204" pitchFamily="34" charset="0"/>
        <a:buChar char="◦"/>
        <a:defRPr sz="1900" kern="1200">
          <a:solidFill>
            <a:schemeClr val="tx1"/>
          </a:solidFill>
          <a:latin typeface="+mn-lt"/>
          <a:ea typeface="+mn-ea"/>
          <a:cs typeface="+mn-cs"/>
        </a:defRPr>
      </a:lvl4pPr>
      <a:lvl5pPr marL="1279525" indent="-182563" algn="l" rtl="0" eaLnBrk="0" fontAlgn="base" hangingPunct="0">
        <a:spcBef>
          <a:spcPts val="250"/>
        </a:spcBef>
        <a:spcAft>
          <a:spcPct val="0"/>
        </a:spcAft>
        <a:buClr>
          <a:srgbClr val="D5AD6E"/>
        </a:buClr>
        <a:buSzPct val="100000"/>
        <a:buFont typeface="Wingdings 2" panose="05020102010507070707" pitchFamily="18" charset="2"/>
        <a:buChar char=""/>
        <a:defRPr sz="20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2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image" Target="../media/image4.jpeg"/><Relationship Id="rId1" Type="http://schemas.openxmlformats.org/officeDocument/2006/relationships/slideLayout" Target="../slideLayouts/slideLayout7.xml"/><Relationship Id="rId5" Type="http://schemas.openxmlformats.org/officeDocument/2006/relationships/image" Target="../media/image5.emf"/><Relationship Id="rId4" Type="http://schemas.openxmlformats.org/officeDocument/2006/relationships/slide" Target="slide33.xml"/></Relationships>
</file>

<file path=ppt/slides/_rels/slide40.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5.emf"/></Relationships>
</file>

<file path=ppt/slides/_rels/slide4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slide" Target="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4600" y="409391"/>
            <a:ext cx="4235660" cy="5991409"/>
          </a:xfrm>
          <a:prstGeom prst="rect">
            <a:avLst/>
          </a:prstGeom>
        </p:spPr>
      </p:pic>
    </p:spTree>
    <p:extLst>
      <p:ext uri="{BB962C8B-B14F-4D97-AF65-F5344CB8AC3E}">
        <p14:creationId xmlns:p14="http://schemas.microsoft.com/office/powerpoint/2010/main" val="3250220424"/>
      </p:ext>
    </p:extLst>
  </p:cSld>
  <p:clrMapOvr>
    <a:masterClrMapping/>
  </p:clrMapOvr>
  <p:transition>
    <p:wipe dir="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39"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6" name="Arc 5"/>
          <p:cNvSpPr/>
          <p:nvPr/>
        </p:nvSpPr>
        <p:spPr>
          <a:xfrm rot="20086497">
            <a:off x="-161925" y="457200"/>
            <a:ext cx="3160713" cy="3057525"/>
          </a:xfrm>
          <a:prstGeom prst="arc">
            <a:avLst>
              <a:gd name="adj1" fmla="val 14204055"/>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7" name="Wave 6"/>
          <p:cNvSpPr/>
          <p:nvPr/>
        </p:nvSpPr>
        <p:spPr>
          <a:xfrm>
            <a:off x="5638800" y="3810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400" b="1" dirty="0"/>
              <a:t>فصل اول</a:t>
            </a:r>
            <a:endParaRPr lang="en-US" sz="2400" b="1" dirty="0"/>
          </a:p>
        </p:txBody>
      </p:sp>
      <p:sp>
        <p:nvSpPr>
          <p:cNvPr id="14343" name="TextBox 7"/>
          <p:cNvSpPr txBox="1">
            <a:spLocks noChangeArrowheads="1"/>
          </p:cNvSpPr>
          <p:nvPr/>
        </p:nvSpPr>
        <p:spPr bwMode="auto">
          <a:xfrm>
            <a:off x="3962400" y="1447800"/>
            <a:ext cx="453231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2000" b="1" dirty="0"/>
              <a:t>مدل های کسب و کار متداول در تجارت الکترونیکی </a:t>
            </a:r>
            <a:endParaRPr lang="en-US" sz="2000" dirty="0"/>
          </a:p>
          <a:p>
            <a:pPr eaLnBrk="1" hangingPunct="1"/>
            <a:endParaRPr lang="en-US" sz="2000" dirty="0"/>
          </a:p>
        </p:txBody>
      </p:sp>
      <p:sp>
        <p:nvSpPr>
          <p:cNvPr id="14344" name="TextBox 8"/>
          <p:cNvSpPr txBox="1">
            <a:spLocks noChangeArrowheads="1"/>
          </p:cNvSpPr>
          <p:nvPr/>
        </p:nvSpPr>
        <p:spPr bwMode="auto">
          <a:xfrm>
            <a:off x="3124200" y="1828800"/>
            <a:ext cx="538956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a:t>انواع بسیاری از مدل های کسب و کارتجارت الکترونیک وجود دارند.</a:t>
            </a:r>
            <a:endParaRPr lang="en-US"/>
          </a:p>
          <a:p>
            <a:pPr eaLnBrk="1" hangingPunct="1"/>
            <a:endParaRPr lang="en-US"/>
          </a:p>
        </p:txBody>
      </p:sp>
      <p:sp>
        <p:nvSpPr>
          <p:cNvPr id="14345" name="TextBox 10"/>
          <p:cNvSpPr txBox="1">
            <a:spLocks noChangeArrowheads="1"/>
          </p:cNvSpPr>
          <p:nvPr/>
        </p:nvSpPr>
        <p:spPr bwMode="auto">
          <a:xfrm>
            <a:off x="685800" y="3810000"/>
            <a:ext cx="8001000" cy="1287463"/>
          </a:xfrm>
          <a:prstGeom prst="rect">
            <a:avLst/>
          </a:prstGeom>
          <a:noFill/>
          <a:ln w="9525">
            <a:solidFill>
              <a:srgbClr val="0033CC"/>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lnSpc>
                <a:spcPct val="150000"/>
              </a:lnSpc>
            </a:pPr>
            <a:r>
              <a:rPr lang="fa-IR" b="1"/>
              <a:t>2- سیستم </a:t>
            </a:r>
            <a:r>
              <a:rPr lang="fa-IR"/>
              <a:t>مناقصه</a:t>
            </a:r>
            <a:r>
              <a:rPr lang="fa-IR" b="1"/>
              <a:t> الکترونیکی : </a:t>
            </a:r>
            <a:r>
              <a:rPr lang="fa-IR"/>
              <a:t>خریداران سازمانی بزرگ، خصوصی یا عمومی، معمولا خریدشان را از طریق یک سیستم مناقصه (پیشنهاد) انجام می دهند که حراجی معکوس نیز نامیده می شود.چنین مناقصا ای می تواند به صورت آن لاین انجام شده و در هزینه و زمان صرفه جویی نماید .</a:t>
            </a:r>
            <a:endParaRPr lang="en-US"/>
          </a:p>
        </p:txBody>
      </p:sp>
      <p:grpSp>
        <p:nvGrpSpPr>
          <p:cNvPr id="2" name="Group 12"/>
          <p:cNvGrpSpPr>
            <a:grpSpLocks/>
          </p:cNvGrpSpPr>
          <p:nvPr/>
        </p:nvGrpSpPr>
        <p:grpSpPr bwMode="auto">
          <a:xfrm>
            <a:off x="685800" y="2286000"/>
            <a:ext cx="8001000" cy="1338263"/>
            <a:chOff x="685800" y="2286000"/>
            <a:chExt cx="8001000" cy="1338828"/>
          </a:xfrm>
        </p:grpSpPr>
        <p:sp>
          <p:nvSpPr>
            <p:cNvPr id="14348" name="TextBox 9"/>
            <p:cNvSpPr txBox="1">
              <a:spLocks noChangeArrowheads="1"/>
            </p:cNvSpPr>
            <p:nvPr/>
          </p:nvSpPr>
          <p:spPr bwMode="auto">
            <a:xfrm>
              <a:off x="685800" y="2286000"/>
              <a:ext cx="8001000" cy="1338828"/>
            </a:xfrm>
            <a:prstGeom prst="rect">
              <a:avLst/>
            </a:prstGeom>
            <a:noFill/>
            <a:ln w="9525">
              <a:solidFill>
                <a:srgbClr val="0033CC"/>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lnSpc>
                  <a:spcPct val="150000"/>
                </a:lnSpc>
              </a:pPr>
              <a:r>
                <a:rPr lang="fa-IR" b="1"/>
                <a:t>1- بازاریابی مستقیم آن لاین : و</a:t>
              </a:r>
              <a:r>
                <a:rPr lang="fa-IR"/>
                <a:t>اضح ترین مدل، فروش آن لاین از تولید کننده به مشتری است.(با حذف واسطه ها) یا از خرده فروشان به مصرف کننده ( کاراتر نمودن توزیع) چنین مدلی مخصوصا برای   محصولات و خدمات دیجیتالی کارا می باشد. این مدل در                    اعمال می شود. </a:t>
              </a:r>
              <a:endParaRPr lang="en-US"/>
            </a:p>
          </p:txBody>
        </p:sp>
        <p:sp>
          <p:nvSpPr>
            <p:cNvPr id="14349" name="TextBox 11"/>
            <p:cNvSpPr txBox="1">
              <a:spLocks noChangeArrowheads="1"/>
            </p:cNvSpPr>
            <p:nvPr/>
          </p:nvSpPr>
          <p:spPr bwMode="auto">
            <a:xfrm>
              <a:off x="3124200" y="3200400"/>
              <a:ext cx="12971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t>B2B</a:t>
              </a:r>
              <a:r>
                <a:rPr lang="fa-IR"/>
                <a:t>و </a:t>
              </a:r>
              <a:r>
                <a:rPr lang="en-US"/>
                <a:t> B2C</a:t>
              </a:r>
            </a:p>
          </p:txBody>
        </p:sp>
      </p:grpSp>
      <p:sp>
        <p:nvSpPr>
          <p:cNvPr id="14347" name="TextBox 13"/>
          <p:cNvSpPr txBox="1">
            <a:spLocks noChangeArrowheads="1"/>
          </p:cNvSpPr>
          <p:nvPr/>
        </p:nvSpPr>
        <p:spPr bwMode="auto">
          <a:xfrm>
            <a:off x="685800" y="5257800"/>
            <a:ext cx="8001000" cy="923925"/>
          </a:xfrm>
          <a:prstGeom prst="rect">
            <a:avLst/>
          </a:prstGeom>
          <a:noFill/>
          <a:ln w="9525">
            <a:solidFill>
              <a:srgbClr val="0033CC"/>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lnSpc>
                <a:spcPct val="150000"/>
              </a:lnSpc>
            </a:pPr>
            <a:r>
              <a:rPr lang="fa-IR" b="1"/>
              <a:t>3- مشخص نمودن قیمت مورد نظر: </a:t>
            </a:r>
            <a:r>
              <a:rPr lang="fa-IR"/>
              <a:t>این مدل به خریداران اجازه می دهد که قیمت مورد نظر خود را برای یک کالا یک خدمت مشخص نماید.</a:t>
            </a:r>
            <a:endParaRPr lang="en-US"/>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par>
                          <p:cTn id="8" fill="hold" nodeType="afterGroup">
                            <p:stCondLst>
                              <p:cond delay="500"/>
                            </p:stCondLst>
                            <p:childTnLst>
                              <p:par>
                                <p:cTn id="9" presetID="25" presetClass="entr" presetSubtype="0" fill="hold" grpId="0" nodeType="afterEffect">
                                  <p:stCondLst>
                                    <p:cond delay="0"/>
                                  </p:stCondLst>
                                  <p:childTnLst>
                                    <p:set>
                                      <p:cBhvr>
                                        <p:cTn id="10" dur="1" fill="hold">
                                          <p:stCondLst>
                                            <p:cond delay="0"/>
                                          </p:stCondLst>
                                        </p:cTn>
                                        <p:tgtEl>
                                          <p:spTgt spid="14343"/>
                                        </p:tgtEl>
                                        <p:attrNameLst>
                                          <p:attrName>style.visibility</p:attrName>
                                        </p:attrNameLst>
                                      </p:cBhvr>
                                      <p:to>
                                        <p:strVal val="visible"/>
                                      </p:to>
                                    </p:set>
                                    <p:anim calcmode="lin" valueType="num">
                                      <p:cBhvr>
                                        <p:cTn id="11" dur="250" decel="50000" fill="hold">
                                          <p:stCondLst>
                                            <p:cond delay="0"/>
                                          </p:stCondLst>
                                        </p:cTn>
                                        <p:tgtEl>
                                          <p:spTgt spid="14343"/>
                                        </p:tgtEl>
                                        <p:attrNameLst>
                                          <p:attrName>style.rotation</p:attrName>
                                        </p:attrNameLst>
                                      </p:cBhvr>
                                      <p:tavLst>
                                        <p:tav tm="0">
                                          <p:val>
                                            <p:fltVal val="-90"/>
                                          </p:val>
                                        </p:tav>
                                        <p:tav tm="100000">
                                          <p:val>
                                            <p:fltVal val="0"/>
                                          </p:val>
                                        </p:tav>
                                      </p:tavLst>
                                    </p:anim>
                                    <p:anim calcmode="lin" valueType="num">
                                      <p:cBhvr>
                                        <p:cTn id="12" dur="250" decel="50000" fill="hold">
                                          <p:stCondLst>
                                            <p:cond delay="0"/>
                                          </p:stCondLst>
                                        </p:cTn>
                                        <p:tgtEl>
                                          <p:spTgt spid="14343"/>
                                        </p:tgtEl>
                                        <p:attrNameLst>
                                          <p:attrName>ppt_w</p:attrName>
                                        </p:attrNameLst>
                                      </p:cBhvr>
                                      <p:tavLst>
                                        <p:tav tm="0">
                                          <p:val>
                                            <p:strVal val="#ppt_w"/>
                                          </p:val>
                                        </p:tav>
                                        <p:tav tm="100000">
                                          <p:val>
                                            <p:strVal val="#ppt_w*.05"/>
                                          </p:val>
                                        </p:tav>
                                      </p:tavLst>
                                    </p:anim>
                                    <p:anim calcmode="lin" valueType="num">
                                      <p:cBhvr>
                                        <p:cTn id="13" dur="250" accel="50000" fill="hold">
                                          <p:stCondLst>
                                            <p:cond delay="250"/>
                                          </p:stCondLst>
                                        </p:cTn>
                                        <p:tgtEl>
                                          <p:spTgt spid="14343"/>
                                        </p:tgtEl>
                                        <p:attrNameLst>
                                          <p:attrName>ppt_w</p:attrName>
                                        </p:attrNameLst>
                                      </p:cBhvr>
                                      <p:tavLst>
                                        <p:tav tm="0">
                                          <p:val>
                                            <p:strVal val="#ppt_w*.05"/>
                                          </p:val>
                                        </p:tav>
                                        <p:tav tm="100000">
                                          <p:val>
                                            <p:strVal val="#ppt_w"/>
                                          </p:val>
                                        </p:tav>
                                      </p:tavLst>
                                    </p:anim>
                                    <p:anim calcmode="lin" valueType="num">
                                      <p:cBhvr>
                                        <p:cTn id="14" dur="500" fill="hold"/>
                                        <p:tgtEl>
                                          <p:spTgt spid="14343"/>
                                        </p:tgtEl>
                                        <p:attrNameLst>
                                          <p:attrName>ppt_h</p:attrName>
                                        </p:attrNameLst>
                                      </p:cBhvr>
                                      <p:tavLst>
                                        <p:tav tm="0">
                                          <p:val>
                                            <p:strVal val="#ppt_h"/>
                                          </p:val>
                                        </p:tav>
                                        <p:tav tm="100000">
                                          <p:val>
                                            <p:strVal val="#ppt_h"/>
                                          </p:val>
                                        </p:tav>
                                      </p:tavLst>
                                    </p:anim>
                                    <p:anim calcmode="lin" valueType="num">
                                      <p:cBhvr>
                                        <p:cTn id="15" dur="250" decel="50000" fill="hold">
                                          <p:stCondLst>
                                            <p:cond delay="0"/>
                                          </p:stCondLst>
                                        </p:cTn>
                                        <p:tgtEl>
                                          <p:spTgt spid="14343"/>
                                        </p:tgtEl>
                                        <p:attrNameLst>
                                          <p:attrName>ppt_x</p:attrName>
                                        </p:attrNameLst>
                                      </p:cBhvr>
                                      <p:tavLst>
                                        <p:tav tm="0">
                                          <p:val>
                                            <p:strVal val="#ppt_x+.4"/>
                                          </p:val>
                                        </p:tav>
                                        <p:tav tm="100000">
                                          <p:val>
                                            <p:strVal val="#ppt_x"/>
                                          </p:val>
                                        </p:tav>
                                      </p:tavLst>
                                    </p:anim>
                                    <p:anim calcmode="lin" valueType="num">
                                      <p:cBhvr>
                                        <p:cTn id="16" dur="250" decel="50000" fill="hold">
                                          <p:stCondLst>
                                            <p:cond delay="0"/>
                                          </p:stCondLst>
                                        </p:cTn>
                                        <p:tgtEl>
                                          <p:spTgt spid="14343"/>
                                        </p:tgtEl>
                                        <p:attrNameLst>
                                          <p:attrName>ppt_y</p:attrName>
                                        </p:attrNameLst>
                                      </p:cBhvr>
                                      <p:tavLst>
                                        <p:tav tm="0">
                                          <p:val>
                                            <p:strVal val="#ppt_y-.2"/>
                                          </p:val>
                                        </p:tav>
                                        <p:tav tm="100000">
                                          <p:val>
                                            <p:strVal val="#ppt_y+.1"/>
                                          </p:val>
                                        </p:tav>
                                      </p:tavLst>
                                    </p:anim>
                                    <p:anim calcmode="lin" valueType="num">
                                      <p:cBhvr>
                                        <p:cTn id="17" dur="250" accel="50000" fill="hold">
                                          <p:stCondLst>
                                            <p:cond delay="250"/>
                                          </p:stCondLst>
                                        </p:cTn>
                                        <p:tgtEl>
                                          <p:spTgt spid="14343"/>
                                        </p:tgtEl>
                                        <p:attrNameLst>
                                          <p:attrName>ppt_y</p:attrName>
                                        </p:attrNameLst>
                                      </p:cBhvr>
                                      <p:tavLst>
                                        <p:tav tm="0">
                                          <p:val>
                                            <p:strVal val="#ppt_y+.1"/>
                                          </p:val>
                                        </p:tav>
                                        <p:tav tm="100000">
                                          <p:val>
                                            <p:strVal val="#ppt_y"/>
                                          </p:val>
                                        </p:tav>
                                      </p:tavLst>
                                    </p:anim>
                                    <p:animEffect transition="in" filter="fade">
                                      <p:cBhvr>
                                        <p:cTn id="18" dur="500" decel="50000">
                                          <p:stCondLst>
                                            <p:cond delay="0"/>
                                          </p:stCondLst>
                                        </p:cTn>
                                        <p:tgtEl>
                                          <p:spTgt spid="14343"/>
                                        </p:tgtEl>
                                      </p:cBhvr>
                                    </p:animEffect>
                                  </p:childTnLst>
                                </p:cTn>
                              </p:par>
                            </p:childTnLst>
                          </p:cTn>
                        </p:par>
                        <p:par>
                          <p:cTn id="19" fill="hold" nodeType="afterGroup">
                            <p:stCondLst>
                              <p:cond delay="1000"/>
                            </p:stCondLst>
                            <p:childTnLst>
                              <p:par>
                                <p:cTn id="20" presetID="31" presetClass="entr" presetSubtype="0" fill="hold" grpId="0" nodeType="afterEffect">
                                  <p:stCondLst>
                                    <p:cond delay="0"/>
                                  </p:stCondLst>
                                  <p:iterate type="lt">
                                    <p:tmPct val="5000"/>
                                  </p:iterate>
                                  <p:childTnLst>
                                    <p:set>
                                      <p:cBhvr>
                                        <p:cTn id="21" dur="1" fill="hold">
                                          <p:stCondLst>
                                            <p:cond delay="0"/>
                                          </p:stCondLst>
                                        </p:cTn>
                                        <p:tgtEl>
                                          <p:spTgt spid="14344"/>
                                        </p:tgtEl>
                                        <p:attrNameLst>
                                          <p:attrName>style.visibility</p:attrName>
                                        </p:attrNameLst>
                                      </p:cBhvr>
                                      <p:to>
                                        <p:strVal val="visible"/>
                                      </p:to>
                                    </p:set>
                                    <p:anim calcmode="lin" valueType="num">
                                      <p:cBhvr>
                                        <p:cTn id="22" dur="500" fill="hold"/>
                                        <p:tgtEl>
                                          <p:spTgt spid="14344"/>
                                        </p:tgtEl>
                                        <p:attrNameLst>
                                          <p:attrName>ppt_w</p:attrName>
                                        </p:attrNameLst>
                                      </p:cBhvr>
                                      <p:tavLst>
                                        <p:tav tm="0">
                                          <p:val>
                                            <p:fltVal val="0"/>
                                          </p:val>
                                        </p:tav>
                                        <p:tav tm="100000">
                                          <p:val>
                                            <p:strVal val="#ppt_w"/>
                                          </p:val>
                                        </p:tav>
                                      </p:tavLst>
                                    </p:anim>
                                    <p:anim calcmode="lin" valueType="num">
                                      <p:cBhvr>
                                        <p:cTn id="23" dur="500" fill="hold"/>
                                        <p:tgtEl>
                                          <p:spTgt spid="14344"/>
                                        </p:tgtEl>
                                        <p:attrNameLst>
                                          <p:attrName>ppt_h</p:attrName>
                                        </p:attrNameLst>
                                      </p:cBhvr>
                                      <p:tavLst>
                                        <p:tav tm="0">
                                          <p:val>
                                            <p:fltVal val="0"/>
                                          </p:val>
                                        </p:tav>
                                        <p:tav tm="100000">
                                          <p:val>
                                            <p:strVal val="#ppt_h"/>
                                          </p:val>
                                        </p:tav>
                                      </p:tavLst>
                                    </p:anim>
                                    <p:anim calcmode="lin" valueType="num">
                                      <p:cBhvr>
                                        <p:cTn id="24" dur="500" fill="hold"/>
                                        <p:tgtEl>
                                          <p:spTgt spid="14344"/>
                                        </p:tgtEl>
                                        <p:attrNameLst>
                                          <p:attrName>style.rotation</p:attrName>
                                        </p:attrNameLst>
                                      </p:cBhvr>
                                      <p:tavLst>
                                        <p:tav tm="0">
                                          <p:val>
                                            <p:fltVal val="90"/>
                                          </p:val>
                                        </p:tav>
                                        <p:tav tm="100000">
                                          <p:val>
                                            <p:fltVal val="0"/>
                                          </p:val>
                                        </p:tav>
                                      </p:tavLst>
                                    </p:anim>
                                    <p:animEffect transition="in" filter="fade">
                                      <p:cBhvr>
                                        <p:cTn id="25" dur="500"/>
                                        <p:tgtEl>
                                          <p:spTgt spid="14344"/>
                                        </p:tgtEl>
                                      </p:cBhvr>
                                    </p:animEffect>
                                  </p:childTnLst>
                                </p:cTn>
                              </p:par>
                            </p:childTnLst>
                          </p:cTn>
                        </p:par>
                        <p:par>
                          <p:cTn id="26" fill="hold" nodeType="afterGroup">
                            <p:stCondLst>
                              <p:cond delay="2725"/>
                            </p:stCondLst>
                            <p:childTnLst>
                              <p:par>
                                <p:cTn id="27" presetID="42" presetClass="entr" presetSubtype="0" fill="hold" nodeType="afterEffect">
                                  <p:stCondLst>
                                    <p:cond delay="0"/>
                                  </p:stCondLst>
                                  <p:childTnLst>
                                    <p:set>
                                      <p:cBhvr>
                                        <p:cTn id="28" dur="1" fill="hold">
                                          <p:stCondLst>
                                            <p:cond delay="0"/>
                                          </p:stCondLst>
                                        </p:cTn>
                                        <p:tgtEl>
                                          <p:spTgt spid="2"/>
                                        </p:tgtEl>
                                        <p:attrNameLst>
                                          <p:attrName>style.visibility</p:attrName>
                                        </p:attrNameLst>
                                      </p:cBhvr>
                                      <p:to>
                                        <p:strVal val="visible"/>
                                      </p:to>
                                    </p:set>
                                    <p:animEffect transition="in" filter="fade">
                                      <p:cBhvr>
                                        <p:cTn id="29" dur="500"/>
                                        <p:tgtEl>
                                          <p:spTgt spid="2"/>
                                        </p:tgtEl>
                                      </p:cBhvr>
                                    </p:animEffect>
                                    <p:anim calcmode="lin" valueType="num">
                                      <p:cBhvr>
                                        <p:cTn id="30" dur="500" fill="hold"/>
                                        <p:tgtEl>
                                          <p:spTgt spid="2"/>
                                        </p:tgtEl>
                                        <p:attrNameLst>
                                          <p:attrName>ppt_x</p:attrName>
                                        </p:attrNameLst>
                                      </p:cBhvr>
                                      <p:tavLst>
                                        <p:tav tm="0">
                                          <p:val>
                                            <p:strVal val="#ppt_x"/>
                                          </p:val>
                                        </p:tav>
                                        <p:tav tm="100000">
                                          <p:val>
                                            <p:strVal val="#ppt_x"/>
                                          </p:val>
                                        </p:tav>
                                      </p:tavLst>
                                    </p:anim>
                                    <p:anim calcmode="lin" valueType="num">
                                      <p:cBhvr>
                                        <p:cTn id="31" dur="500" fill="hold"/>
                                        <p:tgtEl>
                                          <p:spTgt spid="2"/>
                                        </p:tgtEl>
                                        <p:attrNameLst>
                                          <p:attrName>ppt_y</p:attrName>
                                        </p:attrNameLst>
                                      </p:cBhvr>
                                      <p:tavLst>
                                        <p:tav tm="0">
                                          <p:val>
                                            <p:strVal val="#ppt_y+.1"/>
                                          </p:val>
                                        </p:tav>
                                        <p:tav tm="100000">
                                          <p:val>
                                            <p:strVal val="#ppt_y"/>
                                          </p:val>
                                        </p:tav>
                                      </p:tavLst>
                                    </p:anim>
                                  </p:childTnLst>
                                </p:cTn>
                              </p:par>
                            </p:childTnLst>
                          </p:cTn>
                        </p:par>
                        <p:par>
                          <p:cTn id="32" fill="hold" nodeType="afterGroup">
                            <p:stCondLst>
                              <p:cond delay="3225"/>
                            </p:stCondLst>
                            <p:childTnLst>
                              <p:par>
                                <p:cTn id="33" presetID="42" presetClass="entr" presetSubtype="0" fill="hold" grpId="0" nodeType="afterEffect">
                                  <p:stCondLst>
                                    <p:cond delay="0"/>
                                  </p:stCondLst>
                                  <p:childTnLst>
                                    <p:set>
                                      <p:cBhvr>
                                        <p:cTn id="34" dur="1" fill="hold">
                                          <p:stCondLst>
                                            <p:cond delay="0"/>
                                          </p:stCondLst>
                                        </p:cTn>
                                        <p:tgtEl>
                                          <p:spTgt spid="14345"/>
                                        </p:tgtEl>
                                        <p:attrNameLst>
                                          <p:attrName>style.visibility</p:attrName>
                                        </p:attrNameLst>
                                      </p:cBhvr>
                                      <p:to>
                                        <p:strVal val="visible"/>
                                      </p:to>
                                    </p:set>
                                    <p:animEffect transition="in" filter="fade">
                                      <p:cBhvr>
                                        <p:cTn id="35" dur="500"/>
                                        <p:tgtEl>
                                          <p:spTgt spid="14345"/>
                                        </p:tgtEl>
                                      </p:cBhvr>
                                    </p:animEffect>
                                    <p:anim calcmode="lin" valueType="num">
                                      <p:cBhvr>
                                        <p:cTn id="36" dur="500" fill="hold"/>
                                        <p:tgtEl>
                                          <p:spTgt spid="14345"/>
                                        </p:tgtEl>
                                        <p:attrNameLst>
                                          <p:attrName>ppt_x</p:attrName>
                                        </p:attrNameLst>
                                      </p:cBhvr>
                                      <p:tavLst>
                                        <p:tav tm="0">
                                          <p:val>
                                            <p:strVal val="#ppt_x"/>
                                          </p:val>
                                        </p:tav>
                                        <p:tav tm="100000">
                                          <p:val>
                                            <p:strVal val="#ppt_x"/>
                                          </p:val>
                                        </p:tav>
                                      </p:tavLst>
                                    </p:anim>
                                    <p:anim calcmode="lin" valueType="num">
                                      <p:cBhvr>
                                        <p:cTn id="37" dur="500" fill="hold"/>
                                        <p:tgtEl>
                                          <p:spTgt spid="14345"/>
                                        </p:tgtEl>
                                        <p:attrNameLst>
                                          <p:attrName>ppt_y</p:attrName>
                                        </p:attrNameLst>
                                      </p:cBhvr>
                                      <p:tavLst>
                                        <p:tav tm="0">
                                          <p:val>
                                            <p:strVal val="#ppt_y+.1"/>
                                          </p:val>
                                        </p:tav>
                                        <p:tav tm="100000">
                                          <p:val>
                                            <p:strVal val="#ppt_y"/>
                                          </p:val>
                                        </p:tav>
                                      </p:tavLst>
                                    </p:anim>
                                  </p:childTnLst>
                                </p:cTn>
                              </p:par>
                            </p:childTnLst>
                          </p:cTn>
                        </p:par>
                        <p:par>
                          <p:cTn id="38" fill="hold" nodeType="afterGroup">
                            <p:stCondLst>
                              <p:cond delay="3725"/>
                            </p:stCondLst>
                            <p:childTnLst>
                              <p:par>
                                <p:cTn id="39" presetID="42" presetClass="entr" presetSubtype="0" fill="hold" grpId="0" nodeType="afterEffect">
                                  <p:stCondLst>
                                    <p:cond delay="0"/>
                                  </p:stCondLst>
                                  <p:childTnLst>
                                    <p:set>
                                      <p:cBhvr>
                                        <p:cTn id="40" dur="1" fill="hold">
                                          <p:stCondLst>
                                            <p:cond delay="0"/>
                                          </p:stCondLst>
                                        </p:cTn>
                                        <p:tgtEl>
                                          <p:spTgt spid="14347"/>
                                        </p:tgtEl>
                                        <p:attrNameLst>
                                          <p:attrName>style.visibility</p:attrName>
                                        </p:attrNameLst>
                                      </p:cBhvr>
                                      <p:to>
                                        <p:strVal val="visible"/>
                                      </p:to>
                                    </p:set>
                                    <p:animEffect transition="in" filter="fade">
                                      <p:cBhvr>
                                        <p:cTn id="41" dur="500"/>
                                        <p:tgtEl>
                                          <p:spTgt spid="14347"/>
                                        </p:tgtEl>
                                      </p:cBhvr>
                                    </p:animEffect>
                                    <p:anim calcmode="lin" valueType="num">
                                      <p:cBhvr>
                                        <p:cTn id="42" dur="500" fill="hold"/>
                                        <p:tgtEl>
                                          <p:spTgt spid="14347"/>
                                        </p:tgtEl>
                                        <p:attrNameLst>
                                          <p:attrName>ppt_x</p:attrName>
                                        </p:attrNameLst>
                                      </p:cBhvr>
                                      <p:tavLst>
                                        <p:tav tm="0">
                                          <p:val>
                                            <p:strVal val="#ppt_x"/>
                                          </p:val>
                                        </p:tav>
                                        <p:tav tm="100000">
                                          <p:val>
                                            <p:strVal val="#ppt_x"/>
                                          </p:val>
                                        </p:tav>
                                      </p:tavLst>
                                    </p:anim>
                                    <p:anim calcmode="lin" valueType="num">
                                      <p:cBhvr>
                                        <p:cTn id="43" dur="500" fill="hold"/>
                                        <p:tgtEl>
                                          <p:spTgt spid="14347"/>
                                        </p:tgtEl>
                                        <p:attrNameLst>
                                          <p:attrName>ppt_y</p:attrName>
                                        </p:attrNameLst>
                                      </p:cBhvr>
                                      <p:tavLst>
                                        <p:tav tm="0">
                                          <p:val>
                                            <p:strVal val="#ppt_y+.1"/>
                                          </p:val>
                                        </p:tav>
                                        <p:tav tm="100000">
                                          <p:val>
                                            <p:strVal val="#ppt_y"/>
                                          </p:val>
                                        </p:tav>
                                      </p:tavLst>
                                    </p:anim>
                                  </p:childTnLst>
                                </p:cTn>
                              </p:par>
                            </p:childTnLst>
                          </p:cTn>
                        </p:par>
                        <p:par>
                          <p:cTn id="44" fill="hold" nodeType="afterGroup">
                            <p:stCondLst>
                              <p:cond delay="4225"/>
                            </p:stCondLst>
                            <p:childTnLst>
                              <p:par>
                                <p:cTn id="45" presetID="36" presetClass="emph" presetSubtype="0" fill="hold" grpId="0" nodeType="afterEffect">
                                  <p:stCondLst>
                                    <p:cond delay="0"/>
                                  </p:stCondLst>
                                  <p:iterate type="lt">
                                    <p:tmPct val="10000"/>
                                  </p:iterate>
                                  <p:childTnLst>
                                    <p:animScale>
                                      <p:cBhvr>
                                        <p:cTn id="46" dur="250" autoRev="1" fill="hold">
                                          <p:stCondLst>
                                            <p:cond delay="0"/>
                                          </p:stCondLst>
                                        </p:cTn>
                                        <p:tgtEl>
                                          <p:spTgt spid="5"/>
                                        </p:tgtEl>
                                      </p:cBhvr>
                                      <p:to x="80000" y="100000"/>
                                    </p:animScale>
                                    <p:anim by="(#ppt_w*0.10)" calcmode="lin" valueType="num">
                                      <p:cBhvr>
                                        <p:cTn id="47" dur="250" autoRev="1" fill="hold">
                                          <p:stCondLst>
                                            <p:cond delay="0"/>
                                          </p:stCondLst>
                                        </p:cTn>
                                        <p:tgtEl>
                                          <p:spTgt spid="5"/>
                                        </p:tgtEl>
                                        <p:attrNameLst>
                                          <p:attrName>ppt_x</p:attrName>
                                        </p:attrNameLst>
                                      </p:cBhvr>
                                    </p:anim>
                                    <p:anim by="(-#ppt_w*0.10)" calcmode="lin" valueType="num">
                                      <p:cBhvr>
                                        <p:cTn id="48" dur="250" autoRev="1" fill="hold">
                                          <p:stCondLst>
                                            <p:cond delay="0"/>
                                          </p:stCondLst>
                                        </p:cTn>
                                        <p:tgtEl>
                                          <p:spTgt spid="5"/>
                                        </p:tgtEl>
                                        <p:attrNameLst>
                                          <p:attrName>ppt_y</p:attrName>
                                        </p:attrNameLst>
                                      </p:cBhvr>
                                    </p:anim>
                                    <p:animRot by="-480000">
                                      <p:cBhvr>
                                        <p:cTn id="49" dur="250" autoRev="1"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14343" grpId="0"/>
      <p:bldP spid="14344" grpId="0"/>
      <p:bldP spid="14345" grpId="0" animBg="1"/>
      <p:bldP spid="1434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3"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6" name="Arc 5"/>
          <p:cNvSpPr/>
          <p:nvPr/>
        </p:nvSpPr>
        <p:spPr>
          <a:xfrm rot="20086497">
            <a:off x="-161925" y="457200"/>
            <a:ext cx="3160713" cy="3057525"/>
          </a:xfrm>
          <a:prstGeom prst="arc">
            <a:avLst>
              <a:gd name="adj1" fmla="val 14204055"/>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7" name="Wave 6"/>
          <p:cNvSpPr/>
          <p:nvPr/>
        </p:nvSpPr>
        <p:spPr>
          <a:xfrm>
            <a:off x="5638800" y="3810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400" b="1" dirty="0"/>
              <a:t>فصل اول</a:t>
            </a:r>
            <a:endParaRPr lang="en-US" sz="2400" b="1" dirty="0"/>
          </a:p>
        </p:txBody>
      </p:sp>
      <p:grpSp>
        <p:nvGrpSpPr>
          <p:cNvPr id="2" name="Group 12"/>
          <p:cNvGrpSpPr>
            <a:grpSpLocks/>
          </p:cNvGrpSpPr>
          <p:nvPr/>
        </p:nvGrpSpPr>
        <p:grpSpPr bwMode="auto">
          <a:xfrm>
            <a:off x="762000" y="1371600"/>
            <a:ext cx="7850188" cy="1338263"/>
            <a:chOff x="762000" y="2667000"/>
            <a:chExt cx="7849826" cy="1338828"/>
          </a:xfrm>
        </p:grpSpPr>
        <p:sp>
          <p:nvSpPr>
            <p:cNvPr id="15370" name="TextBox 9"/>
            <p:cNvSpPr txBox="1">
              <a:spLocks noChangeArrowheads="1"/>
            </p:cNvSpPr>
            <p:nvPr/>
          </p:nvSpPr>
          <p:spPr bwMode="auto">
            <a:xfrm>
              <a:off x="762000" y="2667000"/>
              <a:ext cx="7849826" cy="1338828"/>
            </a:xfrm>
            <a:prstGeom prst="rect">
              <a:avLst/>
            </a:prstGeom>
            <a:noFill/>
            <a:ln w="9525">
              <a:solidFill>
                <a:srgbClr val="0033CC"/>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lnSpc>
                  <a:spcPct val="150000"/>
                </a:lnSpc>
              </a:pPr>
              <a:r>
                <a:rPr lang="fa-IR" b="1"/>
                <a:t>4- یافتن بهترین قیمت:</a:t>
              </a:r>
              <a:r>
                <a:rPr lang="fa-IR"/>
                <a:t> بر اساس این مدل، مشتری نیازی را مشخص نموده و سپس یک شرکت  واسطه همچون                        آن را به یک بانک اطلاعاتی پیوند زده،کمترین قیمت را معین کرده و آن را به مصرف کننده ارائه می کند.  </a:t>
              </a:r>
              <a:endParaRPr lang="en-US"/>
            </a:p>
          </p:txBody>
        </p:sp>
        <p:sp>
          <p:nvSpPr>
            <p:cNvPr id="15371" name="TextBox 10"/>
            <p:cNvSpPr txBox="1">
              <a:spLocks noChangeArrowheads="1"/>
            </p:cNvSpPr>
            <p:nvPr/>
          </p:nvSpPr>
          <p:spPr bwMode="auto">
            <a:xfrm>
              <a:off x="6477000" y="3124200"/>
              <a:ext cx="153118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t>Hotwire.com </a:t>
              </a:r>
            </a:p>
          </p:txBody>
        </p:sp>
      </p:grpSp>
      <p:sp>
        <p:nvSpPr>
          <p:cNvPr id="15368" name="TextBox 11"/>
          <p:cNvSpPr txBox="1">
            <a:spLocks noChangeArrowheads="1"/>
          </p:cNvSpPr>
          <p:nvPr/>
        </p:nvSpPr>
        <p:spPr bwMode="auto">
          <a:xfrm>
            <a:off x="762000" y="2819400"/>
            <a:ext cx="7848600" cy="1338263"/>
          </a:xfrm>
          <a:prstGeom prst="rect">
            <a:avLst/>
          </a:prstGeom>
          <a:noFill/>
          <a:ln w="9525">
            <a:solidFill>
              <a:srgbClr val="0033CC"/>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lnSpc>
                <a:spcPct val="150000"/>
              </a:lnSpc>
            </a:pPr>
            <a:r>
              <a:rPr lang="fa-IR" b="1"/>
              <a:t>5- بازاریابی آشناسازی:</a:t>
            </a:r>
            <a:r>
              <a:rPr lang="fa-IR"/>
              <a:t> توافقی است که در آن یک شریک بازاریابی (یک بنگاه،سازمان یا یک فرد) مشتری را به وب سایت شرکت فروشنده ارجاع می نماید. ارجاع توسط قراردادن یک تبلیغ یا لوگو از شرکت فروشنده بروی وب سایت " شرکت آشناساز" انجام می شود.</a:t>
            </a:r>
            <a:endParaRPr lang="en-US"/>
          </a:p>
        </p:txBody>
      </p:sp>
      <p:sp>
        <p:nvSpPr>
          <p:cNvPr id="15369" name="TextBox 13"/>
          <p:cNvSpPr txBox="1">
            <a:spLocks noChangeArrowheads="1"/>
          </p:cNvSpPr>
          <p:nvPr/>
        </p:nvSpPr>
        <p:spPr bwMode="auto">
          <a:xfrm>
            <a:off x="685800" y="4267200"/>
            <a:ext cx="7924800" cy="2170113"/>
          </a:xfrm>
          <a:prstGeom prst="rect">
            <a:avLst/>
          </a:prstGeom>
          <a:noFill/>
          <a:ln w="9525">
            <a:solidFill>
              <a:srgbClr val="0033CC"/>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lnSpc>
                <a:spcPct val="150000"/>
              </a:lnSpc>
            </a:pPr>
            <a:r>
              <a:rPr lang="fa-IR" b="1"/>
              <a:t>6- بازاریابی سینه به سینه :</a:t>
            </a:r>
            <a:r>
              <a:rPr lang="fa-IR"/>
              <a:t> بر اساس این مدل یک شخص می تواند آگاهی از یک مارک را و یا حتی فروش آن را افزایش دهد به این صورت که افراد را ترغیب نماید که برای دیگران پیام بفرستند یا دوستان را بکار گیرند تا به برنامه هایی مشخص بپیوندند. این مدل اساسا بازاریابی سینه به سینه مبتنی بروب می باشد.</a:t>
            </a:r>
            <a:endParaRPr lang="en-US"/>
          </a:p>
          <a:p>
            <a:pPr algn="r" eaLnBrk="1" hangingPunct="1">
              <a:lnSpc>
                <a:spcPct val="150000"/>
              </a:lnSpc>
            </a:pPr>
            <a:endParaRPr lang="en-US"/>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par>
                          <p:cTn id="8" fill="hold" nodeType="afterGroup">
                            <p:stCondLst>
                              <p:cond delay="500"/>
                            </p:stCondLst>
                            <p:childTnLst>
                              <p:par>
                                <p:cTn id="9" presetID="36" presetClass="emph" presetSubtype="0" fill="hold" grpId="0" nodeType="afterEffect">
                                  <p:stCondLst>
                                    <p:cond delay="0"/>
                                  </p:stCondLst>
                                  <p:iterate type="lt">
                                    <p:tmPct val="10000"/>
                                  </p:iterate>
                                  <p:childTnLst>
                                    <p:animScale>
                                      <p:cBhvr>
                                        <p:cTn id="10" dur="250" autoRev="1" fill="hold">
                                          <p:stCondLst>
                                            <p:cond delay="0"/>
                                          </p:stCondLst>
                                        </p:cTn>
                                        <p:tgtEl>
                                          <p:spTgt spid="5"/>
                                        </p:tgtEl>
                                      </p:cBhvr>
                                      <p:to x="80000" y="100000"/>
                                    </p:animScale>
                                    <p:anim by="(#ppt_w*0.10)" calcmode="lin" valueType="num">
                                      <p:cBhvr>
                                        <p:cTn id="11" dur="250" autoRev="1" fill="hold">
                                          <p:stCondLst>
                                            <p:cond delay="0"/>
                                          </p:stCondLst>
                                        </p:cTn>
                                        <p:tgtEl>
                                          <p:spTgt spid="5"/>
                                        </p:tgtEl>
                                        <p:attrNameLst>
                                          <p:attrName>ppt_x</p:attrName>
                                        </p:attrNameLst>
                                      </p:cBhvr>
                                    </p:anim>
                                    <p:anim by="(-#ppt_w*0.10)" calcmode="lin" valueType="num">
                                      <p:cBhvr>
                                        <p:cTn id="12" dur="250" autoRev="1" fill="hold">
                                          <p:stCondLst>
                                            <p:cond delay="0"/>
                                          </p:stCondLst>
                                        </p:cTn>
                                        <p:tgtEl>
                                          <p:spTgt spid="5"/>
                                        </p:tgtEl>
                                        <p:attrNameLst>
                                          <p:attrName>ppt_y</p:attrName>
                                        </p:attrNameLst>
                                      </p:cBhvr>
                                    </p:anim>
                                    <p:animRot by="-480000">
                                      <p:cBhvr>
                                        <p:cTn id="13" dur="250" autoRev="1" fill="hold">
                                          <p:stCondLst>
                                            <p:cond delay="0"/>
                                          </p:stCondLst>
                                        </p:cTn>
                                        <p:tgtEl>
                                          <p:spTgt spid="5"/>
                                        </p:tgtEl>
                                        <p:attrNameLst>
                                          <p:attrName>r</p:attrName>
                                        </p:attrNameLst>
                                      </p:cBhvr>
                                    </p:animRot>
                                  </p:childTnLst>
                                </p:cTn>
                              </p:par>
                            </p:childTnLst>
                          </p:cTn>
                        </p:par>
                        <p:par>
                          <p:cTn id="14" fill="hold" nodeType="afterGroup">
                            <p:stCondLst>
                              <p:cond delay="1950"/>
                            </p:stCondLst>
                            <p:childTnLst>
                              <p:par>
                                <p:cTn id="15" presetID="42" presetClass="entr" presetSubtype="0" fill="hold" nodeType="after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1000"/>
                                        <p:tgtEl>
                                          <p:spTgt spid="2"/>
                                        </p:tgtEl>
                                      </p:cBhvr>
                                    </p:animEffect>
                                    <p:anim calcmode="lin" valueType="num">
                                      <p:cBhvr>
                                        <p:cTn id="18" dur="1000" fill="hold"/>
                                        <p:tgtEl>
                                          <p:spTgt spid="2"/>
                                        </p:tgtEl>
                                        <p:attrNameLst>
                                          <p:attrName>ppt_x</p:attrName>
                                        </p:attrNameLst>
                                      </p:cBhvr>
                                      <p:tavLst>
                                        <p:tav tm="0">
                                          <p:val>
                                            <p:strVal val="#ppt_x"/>
                                          </p:val>
                                        </p:tav>
                                        <p:tav tm="100000">
                                          <p:val>
                                            <p:strVal val="#ppt_x"/>
                                          </p:val>
                                        </p:tav>
                                      </p:tavLst>
                                    </p:anim>
                                    <p:anim calcmode="lin" valueType="num">
                                      <p:cBhvr>
                                        <p:cTn id="19" dur="1000" fill="hold"/>
                                        <p:tgtEl>
                                          <p:spTgt spid="2"/>
                                        </p:tgtEl>
                                        <p:attrNameLst>
                                          <p:attrName>ppt_y</p:attrName>
                                        </p:attrNameLst>
                                      </p:cBhvr>
                                      <p:tavLst>
                                        <p:tav tm="0">
                                          <p:val>
                                            <p:strVal val="#ppt_y+.1"/>
                                          </p:val>
                                        </p:tav>
                                        <p:tav tm="100000">
                                          <p:val>
                                            <p:strVal val="#ppt_y"/>
                                          </p:val>
                                        </p:tav>
                                      </p:tavLst>
                                    </p:anim>
                                  </p:childTnLst>
                                </p:cTn>
                              </p:par>
                            </p:childTnLst>
                          </p:cTn>
                        </p:par>
                        <p:par>
                          <p:cTn id="20" fill="hold" nodeType="afterGroup">
                            <p:stCondLst>
                              <p:cond delay="2950"/>
                            </p:stCondLst>
                            <p:childTnLst>
                              <p:par>
                                <p:cTn id="21" presetID="42" presetClass="entr" presetSubtype="0" fill="hold" grpId="0" nodeType="afterEffect">
                                  <p:stCondLst>
                                    <p:cond delay="0"/>
                                  </p:stCondLst>
                                  <p:childTnLst>
                                    <p:set>
                                      <p:cBhvr>
                                        <p:cTn id="22" dur="1" fill="hold">
                                          <p:stCondLst>
                                            <p:cond delay="0"/>
                                          </p:stCondLst>
                                        </p:cTn>
                                        <p:tgtEl>
                                          <p:spTgt spid="15368"/>
                                        </p:tgtEl>
                                        <p:attrNameLst>
                                          <p:attrName>style.visibility</p:attrName>
                                        </p:attrNameLst>
                                      </p:cBhvr>
                                      <p:to>
                                        <p:strVal val="visible"/>
                                      </p:to>
                                    </p:set>
                                    <p:animEffect transition="in" filter="fade">
                                      <p:cBhvr>
                                        <p:cTn id="23" dur="500"/>
                                        <p:tgtEl>
                                          <p:spTgt spid="15368"/>
                                        </p:tgtEl>
                                      </p:cBhvr>
                                    </p:animEffect>
                                    <p:anim calcmode="lin" valueType="num">
                                      <p:cBhvr>
                                        <p:cTn id="24" dur="500" fill="hold"/>
                                        <p:tgtEl>
                                          <p:spTgt spid="15368"/>
                                        </p:tgtEl>
                                        <p:attrNameLst>
                                          <p:attrName>ppt_x</p:attrName>
                                        </p:attrNameLst>
                                      </p:cBhvr>
                                      <p:tavLst>
                                        <p:tav tm="0">
                                          <p:val>
                                            <p:strVal val="#ppt_x"/>
                                          </p:val>
                                        </p:tav>
                                        <p:tav tm="100000">
                                          <p:val>
                                            <p:strVal val="#ppt_x"/>
                                          </p:val>
                                        </p:tav>
                                      </p:tavLst>
                                    </p:anim>
                                    <p:anim calcmode="lin" valueType="num">
                                      <p:cBhvr>
                                        <p:cTn id="25" dur="500" fill="hold"/>
                                        <p:tgtEl>
                                          <p:spTgt spid="15368"/>
                                        </p:tgtEl>
                                        <p:attrNameLst>
                                          <p:attrName>ppt_y</p:attrName>
                                        </p:attrNameLst>
                                      </p:cBhvr>
                                      <p:tavLst>
                                        <p:tav tm="0">
                                          <p:val>
                                            <p:strVal val="#ppt_y+.1"/>
                                          </p:val>
                                        </p:tav>
                                        <p:tav tm="100000">
                                          <p:val>
                                            <p:strVal val="#ppt_y"/>
                                          </p:val>
                                        </p:tav>
                                      </p:tavLst>
                                    </p:anim>
                                  </p:childTnLst>
                                </p:cTn>
                              </p:par>
                            </p:childTnLst>
                          </p:cTn>
                        </p:par>
                        <p:par>
                          <p:cTn id="26" fill="hold" nodeType="afterGroup">
                            <p:stCondLst>
                              <p:cond delay="3450"/>
                            </p:stCondLst>
                            <p:childTnLst>
                              <p:par>
                                <p:cTn id="27" presetID="42" presetClass="entr" presetSubtype="0" fill="hold" grpId="0" nodeType="afterEffect">
                                  <p:stCondLst>
                                    <p:cond delay="0"/>
                                  </p:stCondLst>
                                  <p:childTnLst>
                                    <p:set>
                                      <p:cBhvr>
                                        <p:cTn id="28" dur="1" fill="hold">
                                          <p:stCondLst>
                                            <p:cond delay="0"/>
                                          </p:stCondLst>
                                        </p:cTn>
                                        <p:tgtEl>
                                          <p:spTgt spid="15369"/>
                                        </p:tgtEl>
                                        <p:attrNameLst>
                                          <p:attrName>style.visibility</p:attrName>
                                        </p:attrNameLst>
                                      </p:cBhvr>
                                      <p:to>
                                        <p:strVal val="visible"/>
                                      </p:to>
                                    </p:set>
                                    <p:animEffect transition="in" filter="fade">
                                      <p:cBhvr>
                                        <p:cTn id="29" dur="500"/>
                                        <p:tgtEl>
                                          <p:spTgt spid="15369"/>
                                        </p:tgtEl>
                                      </p:cBhvr>
                                    </p:animEffect>
                                    <p:anim calcmode="lin" valueType="num">
                                      <p:cBhvr>
                                        <p:cTn id="30" dur="500" fill="hold"/>
                                        <p:tgtEl>
                                          <p:spTgt spid="15369"/>
                                        </p:tgtEl>
                                        <p:attrNameLst>
                                          <p:attrName>ppt_x</p:attrName>
                                        </p:attrNameLst>
                                      </p:cBhvr>
                                      <p:tavLst>
                                        <p:tav tm="0">
                                          <p:val>
                                            <p:strVal val="#ppt_x"/>
                                          </p:val>
                                        </p:tav>
                                        <p:tav tm="100000">
                                          <p:val>
                                            <p:strVal val="#ppt_x"/>
                                          </p:val>
                                        </p:tav>
                                      </p:tavLst>
                                    </p:anim>
                                    <p:anim calcmode="lin" valueType="num">
                                      <p:cBhvr>
                                        <p:cTn id="31" dur="500" fill="hold"/>
                                        <p:tgtEl>
                                          <p:spTgt spid="1536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15368" grpId="0" animBg="1"/>
      <p:bldP spid="1536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7"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6" name="Arc 5"/>
          <p:cNvSpPr/>
          <p:nvPr/>
        </p:nvSpPr>
        <p:spPr>
          <a:xfrm rot="20086497">
            <a:off x="-161925" y="457200"/>
            <a:ext cx="3160713" cy="3057525"/>
          </a:xfrm>
          <a:prstGeom prst="arc">
            <a:avLst>
              <a:gd name="adj1" fmla="val 14204055"/>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7" name="Wave 6"/>
          <p:cNvSpPr/>
          <p:nvPr/>
        </p:nvSpPr>
        <p:spPr>
          <a:xfrm>
            <a:off x="5638800" y="3810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400" b="1" dirty="0"/>
              <a:t>فصل اول</a:t>
            </a:r>
            <a:endParaRPr lang="en-US" sz="2400" b="1" dirty="0"/>
          </a:p>
        </p:txBody>
      </p:sp>
      <p:sp>
        <p:nvSpPr>
          <p:cNvPr id="16391" name="TextBox 8"/>
          <p:cNvSpPr txBox="1">
            <a:spLocks noChangeArrowheads="1"/>
          </p:cNvSpPr>
          <p:nvPr/>
        </p:nvSpPr>
        <p:spPr bwMode="auto">
          <a:xfrm>
            <a:off x="685800" y="1447800"/>
            <a:ext cx="7924800" cy="1338263"/>
          </a:xfrm>
          <a:prstGeom prst="rect">
            <a:avLst/>
          </a:prstGeom>
          <a:noFill/>
          <a:ln w="9525">
            <a:solidFill>
              <a:srgbClr val="00808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lnSpc>
                <a:spcPct val="150000"/>
              </a:lnSpc>
            </a:pPr>
            <a:r>
              <a:rPr lang="fa-IR" b="1"/>
              <a:t>7- خرید گروهی:</a:t>
            </a:r>
            <a:r>
              <a:rPr lang="fa-IR"/>
              <a:t> معمولا در خرید های حجیم، تخفیف وجود دارد. تجارت الکترونیک مفهوم تجمع سازی الکترونیکی را گسترش داده است.</a:t>
            </a:r>
            <a:endParaRPr lang="en-US"/>
          </a:p>
          <a:p>
            <a:pPr algn="r" eaLnBrk="1" hangingPunct="1">
              <a:lnSpc>
                <a:spcPct val="150000"/>
              </a:lnSpc>
            </a:pPr>
            <a:endParaRPr lang="en-US"/>
          </a:p>
        </p:txBody>
      </p:sp>
      <p:sp>
        <p:nvSpPr>
          <p:cNvPr id="16392" name="TextBox 9"/>
          <p:cNvSpPr txBox="1">
            <a:spLocks noChangeArrowheads="1"/>
          </p:cNvSpPr>
          <p:nvPr/>
        </p:nvSpPr>
        <p:spPr bwMode="auto">
          <a:xfrm>
            <a:off x="685800" y="2971800"/>
            <a:ext cx="7924800" cy="923925"/>
          </a:xfrm>
          <a:prstGeom prst="rect">
            <a:avLst/>
          </a:prstGeom>
          <a:noFill/>
          <a:ln w="9525">
            <a:solidFill>
              <a:srgbClr val="00808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fa-IR" b="1"/>
              <a:t>8- حراجی آن لاین:</a:t>
            </a:r>
            <a:r>
              <a:rPr lang="fa-IR"/>
              <a:t> در این حراجی ها خریداران آن لاین، پیشنهادات متوالی و پی در پی را برای کالا ها و خدمات متنوع ارائه می دهند و با بالاترین پیشنهاد کالا و مورد حراجی را بدست می آورند.</a:t>
            </a:r>
            <a:endParaRPr lang="en-US"/>
          </a:p>
          <a:p>
            <a:pPr algn="r" eaLnBrk="1" hangingPunct="1"/>
            <a:endParaRPr lang="en-US"/>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par>
                          <p:cTn id="8" fill="hold" nodeType="afterGroup">
                            <p:stCondLst>
                              <p:cond delay="1950"/>
                            </p:stCondLst>
                            <p:childTnLst>
                              <p:par>
                                <p:cTn id="9" presetID="42" presetClass="entr" presetSubtype="0" fill="hold" grpId="0" nodeType="afterEffect">
                                  <p:stCondLst>
                                    <p:cond delay="0"/>
                                  </p:stCondLst>
                                  <p:childTnLst>
                                    <p:set>
                                      <p:cBhvr>
                                        <p:cTn id="10" dur="1" fill="hold">
                                          <p:stCondLst>
                                            <p:cond delay="0"/>
                                          </p:stCondLst>
                                        </p:cTn>
                                        <p:tgtEl>
                                          <p:spTgt spid="16391"/>
                                        </p:tgtEl>
                                        <p:attrNameLst>
                                          <p:attrName>style.visibility</p:attrName>
                                        </p:attrNameLst>
                                      </p:cBhvr>
                                      <p:to>
                                        <p:strVal val="visible"/>
                                      </p:to>
                                    </p:set>
                                    <p:animEffect transition="in" filter="fade">
                                      <p:cBhvr>
                                        <p:cTn id="11" dur="500"/>
                                        <p:tgtEl>
                                          <p:spTgt spid="16391"/>
                                        </p:tgtEl>
                                      </p:cBhvr>
                                    </p:animEffect>
                                    <p:anim calcmode="lin" valueType="num">
                                      <p:cBhvr>
                                        <p:cTn id="12" dur="500" fill="hold"/>
                                        <p:tgtEl>
                                          <p:spTgt spid="16391"/>
                                        </p:tgtEl>
                                        <p:attrNameLst>
                                          <p:attrName>ppt_x</p:attrName>
                                        </p:attrNameLst>
                                      </p:cBhvr>
                                      <p:tavLst>
                                        <p:tav tm="0">
                                          <p:val>
                                            <p:strVal val="#ppt_x"/>
                                          </p:val>
                                        </p:tav>
                                        <p:tav tm="100000">
                                          <p:val>
                                            <p:strVal val="#ppt_x"/>
                                          </p:val>
                                        </p:tav>
                                      </p:tavLst>
                                    </p:anim>
                                    <p:anim calcmode="lin" valueType="num">
                                      <p:cBhvr>
                                        <p:cTn id="13" dur="500" fill="hold"/>
                                        <p:tgtEl>
                                          <p:spTgt spid="16391"/>
                                        </p:tgtEl>
                                        <p:attrNameLst>
                                          <p:attrName>ppt_y</p:attrName>
                                        </p:attrNameLst>
                                      </p:cBhvr>
                                      <p:tavLst>
                                        <p:tav tm="0">
                                          <p:val>
                                            <p:strVal val="#ppt_y+.1"/>
                                          </p:val>
                                        </p:tav>
                                        <p:tav tm="100000">
                                          <p:val>
                                            <p:strVal val="#ppt_y"/>
                                          </p:val>
                                        </p:tav>
                                      </p:tavLst>
                                    </p:anim>
                                  </p:childTnLst>
                                </p:cTn>
                              </p:par>
                            </p:childTnLst>
                          </p:cTn>
                        </p:par>
                        <p:par>
                          <p:cTn id="14" fill="hold" nodeType="afterGroup">
                            <p:stCondLst>
                              <p:cond delay="2450"/>
                            </p:stCondLst>
                            <p:childTnLst>
                              <p:par>
                                <p:cTn id="15" presetID="42" presetClass="entr" presetSubtype="0" fill="hold" grpId="0" nodeType="afterEffect">
                                  <p:stCondLst>
                                    <p:cond delay="0"/>
                                  </p:stCondLst>
                                  <p:childTnLst>
                                    <p:set>
                                      <p:cBhvr>
                                        <p:cTn id="16" dur="1" fill="hold">
                                          <p:stCondLst>
                                            <p:cond delay="0"/>
                                          </p:stCondLst>
                                        </p:cTn>
                                        <p:tgtEl>
                                          <p:spTgt spid="16392"/>
                                        </p:tgtEl>
                                        <p:attrNameLst>
                                          <p:attrName>style.visibility</p:attrName>
                                        </p:attrNameLst>
                                      </p:cBhvr>
                                      <p:to>
                                        <p:strVal val="visible"/>
                                      </p:to>
                                    </p:set>
                                    <p:animEffect transition="in" filter="fade">
                                      <p:cBhvr>
                                        <p:cTn id="17" dur="500"/>
                                        <p:tgtEl>
                                          <p:spTgt spid="16392"/>
                                        </p:tgtEl>
                                      </p:cBhvr>
                                    </p:animEffect>
                                    <p:anim calcmode="lin" valueType="num">
                                      <p:cBhvr>
                                        <p:cTn id="18" dur="500" fill="hold"/>
                                        <p:tgtEl>
                                          <p:spTgt spid="16392"/>
                                        </p:tgtEl>
                                        <p:attrNameLst>
                                          <p:attrName>ppt_x</p:attrName>
                                        </p:attrNameLst>
                                      </p:cBhvr>
                                      <p:tavLst>
                                        <p:tav tm="0">
                                          <p:val>
                                            <p:strVal val="#ppt_x"/>
                                          </p:val>
                                        </p:tav>
                                        <p:tav tm="100000">
                                          <p:val>
                                            <p:strVal val="#ppt_x"/>
                                          </p:val>
                                        </p:tav>
                                      </p:tavLst>
                                    </p:anim>
                                    <p:anim calcmode="lin" valueType="num">
                                      <p:cBhvr>
                                        <p:cTn id="19" dur="500" fill="hold"/>
                                        <p:tgtEl>
                                          <p:spTgt spid="16392"/>
                                        </p:tgtEl>
                                        <p:attrNameLst>
                                          <p:attrName>ppt_y</p:attrName>
                                        </p:attrNameLst>
                                      </p:cBhvr>
                                      <p:tavLst>
                                        <p:tav tm="0">
                                          <p:val>
                                            <p:strVal val="#ppt_y+.1"/>
                                          </p:val>
                                        </p:tav>
                                        <p:tav tm="100000">
                                          <p:val>
                                            <p:strVal val="#ppt_y"/>
                                          </p:val>
                                        </p:tav>
                                      </p:tavLst>
                                    </p:anim>
                                  </p:childTnLst>
                                </p:cTn>
                              </p:par>
                            </p:childTnLst>
                          </p:cTn>
                        </p:par>
                        <p:par>
                          <p:cTn id="20" fill="hold" nodeType="afterGroup">
                            <p:stCondLst>
                              <p:cond delay="2950"/>
                            </p:stCondLst>
                            <p:childTnLst>
                              <p:par>
                                <p:cTn id="21" presetID="36" presetClass="emph" presetSubtype="0" fill="hold" grpId="0" nodeType="afterEffect">
                                  <p:stCondLst>
                                    <p:cond delay="0"/>
                                  </p:stCondLst>
                                  <p:iterate type="lt">
                                    <p:tmPct val="10000"/>
                                  </p:iterate>
                                  <p:childTnLst>
                                    <p:animScale>
                                      <p:cBhvr>
                                        <p:cTn id="22" dur="250" autoRev="1" fill="hold">
                                          <p:stCondLst>
                                            <p:cond delay="0"/>
                                          </p:stCondLst>
                                        </p:cTn>
                                        <p:tgtEl>
                                          <p:spTgt spid="5"/>
                                        </p:tgtEl>
                                      </p:cBhvr>
                                      <p:to x="80000" y="100000"/>
                                    </p:animScale>
                                    <p:anim by="(#ppt_w*0.10)" calcmode="lin" valueType="num">
                                      <p:cBhvr>
                                        <p:cTn id="23" dur="250" autoRev="1" fill="hold">
                                          <p:stCondLst>
                                            <p:cond delay="0"/>
                                          </p:stCondLst>
                                        </p:cTn>
                                        <p:tgtEl>
                                          <p:spTgt spid="5"/>
                                        </p:tgtEl>
                                        <p:attrNameLst>
                                          <p:attrName>ppt_x</p:attrName>
                                        </p:attrNameLst>
                                      </p:cBhvr>
                                    </p:anim>
                                    <p:anim by="(-#ppt_w*0.10)" calcmode="lin" valueType="num">
                                      <p:cBhvr>
                                        <p:cTn id="24" dur="250" autoRev="1" fill="hold">
                                          <p:stCondLst>
                                            <p:cond delay="0"/>
                                          </p:stCondLst>
                                        </p:cTn>
                                        <p:tgtEl>
                                          <p:spTgt spid="5"/>
                                        </p:tgtEl>
                                        <p:attrNameLst>
                                          <p:attrName>ppt_y</p:attrName>
                                        </p:attrNameLst>
                                      </p:cBhvr>
                                    </p:anim>
                                    <p:animRot by="-480000">
                                      <p:cBhvr>
                                        <p:cTn id="25" dur="250" autoRev="1"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16391" grpId="0" animBg="1"/>
      <p:bldP spid="1639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1"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6" name="Arc 5"/>
          <p:cNvSpPr/>
          <p:nvPr/>
        </p:nvSpPr>
        <p:spPr>
          <a:xfrm rot="20086497">
            <a:off x="-161925" y="457200"/>
            <a:ext cx="3160713" cy="3057525"/>
          </a:xfrm>
          <a:prstGeom prst="arc">
            <a:avLst>
              <a:gd name="adj1" fmla="val 14204055"/>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7" name="Wave 6"/>
          <p:cNvSpPr/>
          <p:nvPr/>
        </p:nvSpPr>
        <p:spPr>
          <a:xfrm>
            <a:off x="5638800" y="3810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400" b="1" dirty="0"/>
              <a:t>فصل اول</a:t>
            </a:r>
            <a:endParaRPr lang="en-US" sz="2400" b="1" dirty="0"/>
          </a:p>
        </p:txBody>
      </p:sp>
      <p:sp>
        <p:nvSpPr>
          <p:cNvPr id="17415" name="TextBox 8"/>
          <p:cNvSpPr txBox="1">
            <a:spLocks noChangeArrowheads="1"/>
          </p:cNvSpPr>
          <p:nvPr/>
        </p:nvSpPr>
        <p:spPr bwMode="auto">
          <a:xfrm>
            <a:off x="762000" y="1447800"/>
            <a:ext cx="7848600" cy="508000"/>
          </a:xfrm>
          <a:prstGeom prst="rect">
            <a:avLst/>
          </a:prstGeom>
          <a:noFill/>
          <a:ln w="9525">
            <a:solidFill>
              <a:srgbClr val="9B2595"/>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lnSpc>
                <a:spcPct val="150000"/>
              </a:lnSpc>
            </a:pPr>
            <a:r>
              <a:rPr lang="fa-IR" b="1"/>
              <a:t>9- سفارشی نمودن کالا و خدمت:</a:t>
            </a:r>
            <a:r>
              <a:rPr lang="fa-IR"/>
              <a:t> به این معنی که یک کالا بر اساس مشخصات خریدار تولید گردد.</a:t>
            </a:r>
            <a:endParaRPr lang="en-US"/>
          </a:p>
        </p:txBody>
      </p:sp>
      <p:grpSp>
        <p:nvGrpSpPr>
          <p:cNvPr id="2" name="Group 12"/>
          <p:cNvGrpSpPr>
            <a:grpSpLocks/>
          </p:cNvGrpSpPr>
          <p:nvPr/>
        </p:nvGrpSpPr>
        <p:grpSpPr bwMode="auto">
          <a:xfrm>
            <a:off x="762000" y="2057400"/>
            <a:ext cx="7848600" cy="3000375"/>
            <a:chOff x="762000" y="3180973"/>
            <a:chExt cx="7848599" cy="3000821"/>
          </a:xfrm>
        </p:grpSpPr>
        <p:sp>
          <p:nvSpPr>
            <p:cNvPr id="17418" name="TextBox 9"/>
            <p:cNvSpPr txBox="1">
              <a:spLocks noChangeArrowheads="1"/>
            </p:cNvSpPr>
            <p:nvPr/>
          </p:nvSpPr>
          <p:spPr bwMode="auto">
            <a:xfrm>
              <a:off x="762000" y="3180973"/>
              <a:ext cx="7848599" cy="3000821"/>
            </a:xfrm>
            <a:prstGeom prst="rect">
              <a:avLst/>
            </a:prstGeom>
            <a:noFill/>
            <a:ln w="9525">
              <a:solidFill>
                <a:srgbClr val="9B2595"/>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lnSpc>
                  <a:spcPct val="150000"/>
                </a:lnSpc>
              </a:pPr>
              <a:r>
                <a:rPr lang="fa-IR" b="1" dirty="0"/>
                <a:t>10- مراکز مبادله و بازارهای الکترونیکی : </a:t>
              </a:r>
              <a:r>
                <a:rPr lang="fa-IR" dirty="0"/>
                <a:t>بازارهای الکترونیکی برای دهه هایی به صورت کاربردهای محدود وجود داشت (برای مثال برای مبادلات مواد خام و اولیه) اما از سال 1999 هزاران بازار الکترونیکی کارائی های جدیدی به فرایندها معرفی نموده اند اگر این بازارها به صورت مناسبی سازماندهی و مدیریت شوند می توانند مزایای مهمی برای هر دو طرف خریدار و فروشنده داشته باشند. از موارد پر طرفدار، بازارهای عمودی می باشند ( پرتال های عمودی نیز نامیده می شوند) که بر یک  صنعت تمرکز می کنند( برای مثال                     برای صنعت فلزات و                                 </a:t>
              </a:r>
            </a:p>
            <a:p>
              <a:pPr algn="r" eaLnBrk="1" hangingPunct="1">
                <a:lnSpc>
                  <a:spcPct val="150000"/>
                </a:lnSpc>
              </a:pPr>
              <a:r>
                <a:rPr lang="fa-IR" dirty="0"/>
                <a:t>برای صنعت مواد شیمیایی.</a:t>
              </a:r>
              <a:endParaRPr lang="en-US" dirty="0"/>
            </a:p>
          </p:txBody>
        </p:sp>
        <p:sp>
          <p:nvSpPr>
            <p:cNvPr id="17419" name="TextBox 10"/>
            <p:cNvSpPr txBox="1">
              <a:spLocks noChangeArrowheads="1"/>
            </p:cNvSpPr>
            <p:nvPr/>
          </p:nvSpPr>
          <p:spPr bwMode="auto">
            <a:xfrm>
              <a:off x="4648200" y="5345668"/>
              <a:ext cx="13773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t>e-steel.com</a:t>
              </a:r>
            </a:p>
          </p:txBody>
        </p:sp>
        <p:sp>
          <p:nvSpPr>
            <p:cNvPr id="17420" name="TextBox 11"/>
            <p:cNvSpPr txBox="1">
              <a:spLocks noChangeArrowheads="1"/>
            </p:cNvSpPr>
            <p:nvPr/>
          </p:nvSpPr>
          <p:spPr bwMode="auto">
            <a:xfrm>
              <a:off x="899770" y="5334000"/>
              <a:ext cx="230063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t>chemmconnecl.com </a:t>
              </a:r>
            </a:p>
          </p:txBody>
        </p:sp>
      </p:grpSp>
      <p:sp>
        <p:nvSpPr>
          <p:cNvPr id="17417" name="TextBox 13"/>
          <p:cNvSpPr txBox="1">
            <a:spLocks noChangeArrowheads="1"/>
          </p:cNvSpPr>
          <p:nvPr/>
        </p:nvSpPr>
        <p:spPr bwMode="auto">
          <a:xfrm>
            <a:off x="685800" y="5172075"/>
            <a:ext cx="7924800" cy="923925"/>
          </a:xfrm>
          <a:prstGeom prst="rect">
            <a:avLst/>
          </a:prstGeom>
          <a:noFill/>
          <a:ln w="9525">
            <a:solidFill>
              <a:srgbClr val="9B2595"/>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lnSpc>
                <a:spcPct val="150000"/>
              </a:lnSpc>
            </a:pPr>
            <a:r>
              <a:rPr lang="fa-IR" b="1"/>
              <a:t>11- بهبودهای زنجیره تأمین :</a:t>
            </a:r>
            <a:r>
              <a:rPr lang="fa-IR"/>
              <a:t> یکی از کمک های اصلی تجارت الکترونیک ایجاد مدل های جدیدی است که مدیریت زنجیره تأمین را بهبود می بخشند. </a:t>
            </a:r>
            <a:endParaRPr lang="en-US"/>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par>
                          <p:cTn id="8" fill="hold" nodeType="afterGroup">
                            <p:stCondLst>
                              <p:cond delay="1950"/>
                            </p:stCondLst>
                            <p:childTnLst>
                              <p:par>
                                <p:cTn id="9" presetID="42" presetClass="entr" presetSubtype="0" fill="hold" grpId="0" nodeType="afterEffect">
                                  <p:stCondLst>
                                    <p:cond delay="0"/>
                                  </p:stCondLst>
                                  <p:childTnLst>
                                    <p:set>
                                      <p:cBhvr>
                                        <p:cTn id="10" dur="1" fill="hold">
                                          <p:stCondLst>
                                            <p:cond delay="0"/>
                                          </p:stCondLst>
                                        </p:cTn>
                                        <p:tgtEl>
                                          <p:spTgt spid="17415"/>
                                        </p:tgtEl>
                                        <p:attrNameLst>
                                          <p:attrName>style.visibility</p:attrName>
                                        </p:attrNameLst>
                                      </p:cBhvr>
                                      <p:to>
                                        <p:strVal val="visible"/>
                                      </p:to>
                                    </p:set>
                                    <p:animEffect transition="in" filter="fade">
                                      <p:cBhvr>
                                        <p:cTn id="11" dur="500"/>
                                        <p:tgtEl>
                                          <p:spTgt spid="17415"/>
                                        </p:tgtEl>
                                      </p:cBhvr>
                                    </p:animEffect>
                                    <p:anim calcmode="lin" valueType="num">
                                      <p:cBhvr>
                                        <p:cTn id="12" dur="500" fill="hold"/>
                                        <p:tgtEl>
                                          <p:spTgt spid="17415"/>
                                        </p:tgtEl>
                                        <p:attrNameLst>
                                          <p:attrName>ppt_x</p:attrName>
                                        </p:attrNameLst>
                                      </p:cBhvr>
                                      <p:tavLst>
                                        <p:tav tm="0">
                                          <p:val>
                                            <p:strVal val="#ppt_x"/>
                                          </p:val>
                                        </p:tav>
                                        <p:tav tm="100000">
                                          <p:val>
                                            <p:strVal val="#ppt_x"/>
                                          </p:val>
                                        </p:tav>
                                      </p:tavLst>
                                    </p:anim>
                                    <p:anim calcmode="lin" valueType="num">
                                      <p:cBhvr>
                                        <p:cTn id="13" dur="500" fill="hold"/>
                                        <p:tgtEl>
                                          <p:spTgt spid="17415"/>
                                        </p:tgtEl>
                                        <p:attrNameLst>
                                          <p:attrName>ppt_y</p:attrName>
                                        </p:attrNameLst>
                                      </p:cBhvr>
                                      <p:tavLst>
                                        <p:tav tm="0">
                                          <p:val>
                                            <p:strVal val="#ppt_y+.1"/>
                                          </p:val>
                                        </p:tav>
                                        <p:tav tm="100000">
                                          <p:val>
                                            <p:strVal val="#ppt_y"/>
                                          </p:val>
                                        </p:tav>
                                      </p:tavLst>
                                    </p:anim>
                                  </p:childTnLst>
                                </p:cTn>
                              </p:par>
                            </p:childTnLst>
                          </p:cTn>
                        </p:par>
                        <p:par>
                          <p:cTn id="14" fill="hold" nodeType="afterGroup">
                            <p:stCondLst>
                              <p:cond delay="2450"/>
                            </p:stCondLst>
                            <p:childTnLst>
                              <p:par>
                                <p:cTn id="15" presetID="42" presetClass="entr" presetSubtype="0" fill="hold" nodeType="after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anim calcmode="lin" valueType="num">
                                      <p:cBhvr>
                                        <p:cTn id="18" dur="500" fill="hold"/>
                                        <p:tgtEl>
                                          <p:spTgt spid="2"/>
                                        </p:tgtEl>
                                        <p:attrNameLst>
                                          <p:attrName>ppt_x</p:attrName>
                                        </p:attrNameLst>
                                      </p:cBhvr>
                                      <p:tavLst>
                                        <p:tav tm="0">
                                          <p:val>
                                            <p:strVal val="#ppt_x"/>
                                          </p:val>
                                        </p:tav>
                                        <p:tav tm="100000">
                                          <p:val>
                                            <p:strVal val="#ppt_x"/>
                                          </p:val>
                                        </p:tav>
                                      </p:tavLst>
                                    </p:anim>
                                    <p:anim calcmode="lin" valueType="num">
                                      <p:cBhvr>
                                        <p:cTn id="19" dur="500" fill="hold"/>
                                        <p:tgtEl>
                                          <p:spTgt spid="2"/>
                                        </p:tgtEl>
                                        <p:attrNameLst>
                                          <p:attrName>ppt_y</p:attrName>
                                        </p:attrNameLst>
                                      </p:cBhvr>
                                      <p:tavLst>
                                        <p:tav tm="0">
                                          <p:val>
                                            <p:strVal val="#ppt_y+.1"/>
                                          </p:val>
                                        </p:tav>
                                        <p:tav tm="100000">
                                          <p:val>
                                            <p:strVal val="#ppt_y"/>
                                          </p:val>
                                        </p:tav>
                                      </p:tavLst>
                                    </p:anim>
                                  </p:childTnLst>
                                </p:cTn>
                              </p:par>
                            </p:childTnLst>
                          </p:cTn>
                        </p:par>
                        <p:par>
                          <p:cTn id="20" fill="hold" nodeType="afterGroup">
                            <p:stCondLst>
                              <p:cond delay="2950"/>
                            </p:stCondLst>
                            <p:childTnLst>
                              <p:par>
                                <p:cTn id="21" presetID="42" presetClass="entr" presetSubtype="0" fill="hold" grpId="0" nodeType="afterEffect">
                                  <p:stCondLst>
                                    <p:cond delay="0"/>
                                  </p:stCondLst>
                                  <p:childTnLst>
                                    <p:set>
                                      <p:cBhvr>
                                        <p:cTn id="22" dur="1" fill="hold">
                                          <p:stCondLst>
                                            <p:cond delay="0"/>
                                          </p:stCondLst>
                                        </p:cTn>
                                        <p:tgtEl>
                                          <p:spTgt spid="17417"/>
                                        </p:tgtEl>
                                        <p:attrNameLst>
                                          <p:attrName>style.visibility</p:attrName>
                                        </p:attrNameLst>
                                      </p:cBhvr>
                                      <p:to>
                                        <p:strVal val="visible"/>
                                      </p:to>
                                    </p:set>
                                    <p:animEffect transition="in" filter="fade">
                                      <p:cBhvr>
                                        <p:cTn id="23" dur="500"/>
                                        <p:tgtEl>
                                          <p:spTgt spid="17417"/>
                                        </p:tgtEl>
                                      </p:cBhvr>
                                    </p:animEffect>
                                    <p:anim calcmode="lin" valueType="num">
                                      <p:cBhvr>
                                        <p:cTn id="24" dur="500" fill="hold"/>
                                        <p:tgtEl>
                                          <p:spTgt spid="17417"/>
                                        </p:tgtEl>
                                        <p:attrNameLst>
                                          <p:attrName>ppt_x</p:attrName>
                                        </p:attrNameLst>
                                      </p:cBhvr>
                                      <p:tavLst>
                                        <p:tav tm="0">
                                          <p:val>
                                            <p:strVal val="#ppt_x"/>
                                          </p:val>
                                        </p:tav>
                                        <p:tav tm="100000">
                                          <p:val>
                                            <p:strVal val="#ppt_x"/>
                                          </p:val>
                                        </p:tav>
                                      </p:tavLst>
                                    </p:anim>
                                    <p:anim calcmode="lin" valueType="num">
                                      <p:cBhvr>
                                        <p:cTn id="25" dur="500" fill="hold"/>
                                        <p:tgtEl>
                                          <p:spTgt spid="17417"/>
                                        </p:tgtEl>
                                        <p:attrNameLst>
                                          <p:attrName>ppt_y</p:attrName>
                                        </p:attrNameLst>
                                      </p:cBhvr>
                                      <p:tavLst>
                                        <p:tav tm="0">
                                          <p:val>
                                            <p:strVal val="#ppt_y+.1"/>
                                          </p:val>
                                        </p:tav>
                                        <p:tav tm="100000">
                                          <p:val>
                                            <p:strVal val="#ppt_y"/>
                                          </p:val>
                                        </p:tav>
                                      </p:tavLst>
                                    </p:anim>
                                  </p:childTnLst>
                                </p:cTn>
                              </p:par>
                            </p:childTnLst>
                          </p:cTn>
                        </p:par>
                        <p:par>
                          <p:cTn id="26" fill="hold" nodeType="afterGroup">
                            <p:stCondLst>
                              <p:cond delay="3450"/>
                            </p:stCondLst>
                            <p:childTnLst>
                              <p:par>
                                <p:cTn id="27" presetID="36" presetClass="emph" presetSubtype="0" fill="hold" grpId="0" nodeType="afterEffect">
                                  <p:stCondLst>
                                    <p:cond delay="0"/>
                                  </p:stCondLst>
                                  <p:iterate type="lt">
                                    <p:tmPct val="10000"/>
                                  </p:iterate>
                                  <p:childTnLst>
                                    <p:animScale>
                                      <p:cBhvr>
                                        <p:cTn id="28" dur="250" autoRev="1" fill="hold">
                                          <p:stCondLst>
                                            <p:cond delay="0"/>
                                          </p:stCondLst>
                                        </p:cTn>
                                        <p:tgtEl>
                                          <p:spTgt spid="5"/>
                                        </p:tgtEl>
                                      </p:cBhvr>
                                      <p:to x="80000" y="100000"/>
                                    </p:animScale>
                                    <p:anim by="(#ppt_w*0.10)" calcmode="lin" valueType="num">
                                      <p:cBhvr>
                                        <p:cTn id="29" dur="250" autoRev="1" fill="hold">
                                          <p:stCondLst>
                                            <p:cond delay="0"/>
                                          </p:stCondLst>
                                        </p:cTn>
                                        <p:tgtEl>
                                          <p:spTgt spid="5"/>
                                        </p:tgtEl>
                                        <p:attrNameLst>
                                          <p:attrName>ppt_x</p:attrName>
                                        </p:attrNameLst>
                                      </p:cBhvr>
                                    </p:anim>
                                    <p:anim by="(-#ppt_w*0.10)" calcmode="lin" valueType="num">
                                      <p:cBhvr>
                                        <p:cTn id="30" dur="250" autoRev="1" fill="hold">
                                          <p:stCondLst>
                                            <p:cond delay="0"/>
                                          </p:stCondLst>
                                        </p:cTn>
                                        <p:tgtEl>
                                          <p:spTgt spid="5"/>
                                        </p:tgtEl>
                                        <p:attrNameLst>
                                          <p:attrName>ppt_y</p:attrName>
                                        </p:attrNameLst>
                                      </p:cBhvr>
                                    </p:anim>
                                    <p:animRot by="-480000">
                                      <p:cBhvr>
                                        <p:cTn id="31" dur="250" autoRev="1"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17415" grpId="0" animBg="1"/>
      <p:bldP spid="1741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0668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6" name="Arc 5"/>
          <p:cNvSpPr/>
          <p:nvPr/>
        </p:nvSpPr>
        <p:spPr>
          <a:xfrm rot="20086497">
            <a:off x="-161925" y="457200"/>
            <a:ext cx="3160713" cy="3057525"/>
          </a:xfrm>
          <a:prstGeom prst="arc">
            <a:avLst>
              <a:gd name="adj1" fmla="val 15113651"/>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7" name="Wave 6"/>
          <p:cNvSpPr/>
          <p:nvPr/>
        </p:nvSpPr>
        <p:spPr>
          <a:xfrm>
            <a:off x="5638800" y="3048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400" b="1" dirty="0"/>
              <a:t>فصل اول</a:t>
            </a:r>
            <a:endParaRPr lang="en-US" sz="2400" b="1" dirty="0"/>
          </a:p>
        </p:txBody>
      </p:sp>
      <p:sp>
        <p:nvSpPr>
          <p:cNvPr id="30" name="Oval 57"/>
          <p:cNvSpPr>
            <a:spLocks noChangeArrowheads="1"/>
          </p:cNvSpPr>
          <p:nvPr/>
        </p:nvSpPr>
        <p:spPr bwMode="gray">
          <a:xfrm>
            <a:off x="990600" y="1981200"/>
            <a:ext cx="1676400" cy="1354138"/>
          </a:xfrm>
          <a:prstGeom prst="ellipse">
            <a:avLst/>
          </a:prstGeom>
          <a:solidFill>
            <a:srgbClr val="E6F58F"/>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p>
        </p:txBody>
      </p:sp>
      <p:grpSp>
        <p:nvGrpSpPr>
          <p:cNvPr id="2" name="Group 52"/>
          <p:cNvGrpSpPr>
            <a:grpSpLocks/>
          </p:cNvGrpSpPr>
          <p:nvPr/>
        </p:nvGrpSpPr>
        <p:grpSpPr bwMode="auto">
          <a:xfrm rot="-7140860">
            <a:off x="2001044" y="3132931"/>
            <a:ext cx="1360488" cy="498475"/>
            <a:chOff x="1651" y="2475"/>
            <a:chExt cx="919" cy="363"/>
          </a:xfrm>
        </p:grpSpPr>
        <p:sp>
          <p:nvSpPr>
            <p:cNvPr id="18460" name="Oval 53"/>
            <p:cNvSpPr>
              <a:spLocks noChangeArrowheads="1"/>
            </p:cNvSpPr>
            <p:nvPr/>
          </p:nvSpPr>
          <p:spPr bwMode="auto">
            <a:xfrm rot="3461289">
              <a:off x="2408" y="2500"/>
              <a:ext cx="110" cy="60"/>
            </a:xfrm>
            <a:prstGeom prst="ellipse">
              <a:avLst/>
            </a:prstGeom>
            <a:gradFill rotWithShape="1">
              <a:gsLst>
                <a:gs pos="0">
                  <a:srgbClr val="996600"/>
                </a:gs>
                <a:gs pos="50000">
                  <a:srgbClr val="D6C299"/>
                </a:gs>
                <a:gs pos="100000">
                  <a:srgbClr val="996600"/>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fa-IR"/>
            </a:p>
          </p:txBody>
        </p:sp>
        <p:sp>
          <p:nvSpPr>
            <p:cNvPr id="18461" name="AutoShape 54"/>
            <p:cNvSpPr>
              <a:spLocks noChangeArrowheads="1"/>
            </p:cNvSpPr>
            <p:nvPr/>
          </p:nvSpPr>
          <p:spPr bwMode="gray">
            <a:xfrm rot="13955520" flipH="1">
              <a:off x="2077" y="2344"/>
              <a:ext cx="68" cy="919"/>
            </a:xfrm>
            <a:prstGeom prst="can">
              <a:avLst>
                <a:gd name="adj" fmla="val 36102"/>
              </a:avLst>
            </a:prstGeom>
            <a:gradFill rotWithShape="1">
              <a:gsLst>
                <a:gs pos="0">
                  <a:srgbClr val="808080"/>
                </a:gs>
                <a:gs pos="50000">
                  <a:srgbClr val="FFFFFF"/>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fa-IR"/>
            </a:p>
          </p:txBody>
        </p:sp>
      </p:grpSp>
      <p:sp>
        <p:nvSpPr>
          <p:cNvPr id="18441" name="TextBox 36"/>
          <p:cNvSpPr txBox="1">
            <a:spLocks noChangeArrowheads="1"/>
          </p:cNvSpPr>
          <p:nvPr/>
        </p:nvSpPr>
        <p:spPr bwMode="auto">
          <a:xfrm>
            <a:off x="1060450" y="2438400"/>
            <a:ext cx="16065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b="1"/>
              <a:t>مزایا برای سازمان</a:t>
            </a:r>
            <a:endParaRPr lang="en-US"/>
          </a:p>
          <a:p>
            <a:pPr eaLnBrk="1" hangingPunct="1"/>
            <a:endParaRPr lang="en-US"/>
          </a:p>
        </p:txBody>
      </p:sp>
      <p:sp>
        <p:nvSpPr>
          <p:cNvPr id="38" name="Oval 57"/>
          <p:cNvSpPr>
            <a:spLocks noChangeArrowheads="1"/>
          </p:cNvSpPr>
          <p:nvPr/>
        </p:nvSpPr>
        <p:spPr bwMode="gray">
          <a:xfrm>
            <a:off x="5410200" y="5199063"/>
            <a:ext cx="1524000" cy="1277937"/>
          </a:xfrm>
          <a:prstGeom prst="ellipse">
            <a:avLst/>
          </a:prstGeom>
          <a:solidFill>
            <a:srgbClr val="F0854A"/>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p>
        </p:txBody>
      </p:sp>
      <p:sp>
        <p:nvSpPr>
          <p:cNvPr id="39" name="Freeform 66"/>
          <p:cNvSpPr>
            <a:spLocks/>
          </p:cNvSpPr>
          <p:nvPr/>
        </p:nvSpPr>
        <p:spPr bwMode="gray">
          <a:xfrm>
            <a:off x="5456238" y="5226050"/>
            <a:ext cx="1406525" cy="541338"/>
          </a:xfrm>
          <a:custGeom>
            <a:avLst/>
            <a:gdLst/>
            <a:ahLst/>
            <a:cxnLst>
              <a:cxn ang="0">
                <a:pos x="12" y="361"/>
              </a:cxn>
              <a:cxn ang="0">
                <a:pos x="376" y="0"/>
              </a:cxn>
              <a:cxn ang="0">
                <a:pos x="745" y="348"/>
              </a:cxn>
              <a:cxn ang="0">
                <a:pos x="397" y="391"/>
              </a:cxn>
              <a:cxn ang="0">
                <a:pos x="12" y="361"/>
              </a:cxn>
            </a:cxnLst>
            <a:rect l="0" t="0" r="r" b="b"/>
            <a:pathLst>
              <a:path w="748" h="394">
                <a:moveTo>
                  <a:pt x="12" y="361"/>
                </a:moveTo>
                <a:cubicBezTo>
                  <a:pt x="0" y="229"/>
                  <a:pt x="134" y="0"/>
                  <a:pt x="376" y="0"/>
                </a:cubicBezTo>
                <a:cubicBezTo>
                  <a:pt x="618" y="0"/>
                  <a:pt x="748" y="216"/>
                  <a:pt x="745" y="348"/>
                </a:cubicBezTo>
                <a:cubicBezTo>
                  <a:pt x="519" y="382"/>
                  <a:pt x="534" y="388"/>
                  <a:pt x="397" y="391"/>
                </a:cubicBezTo>
                <a:cubicBezTo>
                  <a:pt x="260" y="394"/>
                  <a:pt x="235" y="378"/>
                  <a:pt x="12" y="361"/>
                </a:cubicBezTo>
                <a:close/>
              </a:path>
            </a:pathLst>
          </a:custGeom>
          <a:gradFill rotWithShape="1">
            <a:gsLst>
              <a:gs pos="0">
                <a:schemeClr val="accent1">
                  <a:gamma/>
                  <a:tint val="0"/>
                  <a:invGamma/>
                </a:schemeClr>
              </a:gs>
              <a:gs pos="100000">
                <a:schemeClr val="accent1">
                  <a:alpha val="20000"/>
                </a:schemeClr>
              </a:gs>
            </a:gsLst>
            <a:lin ang="5400000" scaled="1"/>
          </a:gradFill>
          <a:ln w="9525">
            <a:noFill/>
            <a:round/>
            <a:headEnd/>
            <a:tailEnd/>
          </a:ln>
          <a:effectLst/>
        </p:spPr>
        <p:txBody>
          <a:bodyPr/>
          <a:lstStyle/>
          <a:p>
            <a:pPr>
              <a:defRPr/>
            </a:pPr>
            <a:endParaRPr lang="en-US">
              <a:latin typeface="Arial" charset="0"/>
              <a:cs typeface="Arial" charset="0"/>
            </a:endParaRPr>
          </a:p>
        </p:txBody>
      </p:sp>
      <p:grpSp>
        <p:nvGrpSpPr>
          <p:cNvPr id="3" name="Group 44"/>
          <p:cNvGrpSpPr>
            <a:grpSpLocks/>
          </p:cNvGrpSpPr>
          <p:nvPr/>
        </p:nvGrpSpPr>
        <p:grpSpPr bwMode="auto">
          <a:xfrm rot="-9678063">
            <a:off x="5691188" y="4102100"/>
            <a:ext cx="641350" cy="1465263"/>
            <a:chOff x="1821" y="1330"/>
            <a:chExt cx="365" cy="851"/>
          </a:xfrm>
        </p:grpSpPr>
        <p:sp>
          <p:nvSpPr>
            <p:cNvPr id="18458" name="Oval 45"/>
            <p:cNvSpPr>
              <a:spLocks noChangeArrowheads="1"/>
            </p:cNvSpPr>
            <p:nvPr/>
          </p:nvSpPr>
          <p:spPr bwMode="auto">
            <a:xfrm rot="-2509211">
              <a:off x="1821" y="1447"/>
              <a:ext cx="101" cy="30"/>
            </a:xfrm>
            <a:prstGeom prst="ellipse">
              <a:avLst/>
            </a:prstGeom>
            <a:gradFill rotWithShape="1">
              <a:gsLst>
                <a:gs pos="0">
                  <a:srgbClr val="660066"/>
                </a:gs>
                <a:gs pos="50000">
                  <a:srgbClr val="C299C2"/>
                </a:gs>
                <a:gs pos="100000">
                  <a:srgbClr val="660066"/>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fa-IR"/>
            </a:p>
          </p:txBody>
        </p:sp>
        <p:sp>
          <p:nvSpPr>
            <p:cNvPr id="18459" name="AutoShape 46"/>
            <p:cNvSpPr>
              <a:spLocks noChangeArrowheads="1"/>
            </p:cNvSpPr>
            <p:nvPr/>
          </p:nvSpPr>
          <p:spPr bwMode="gray">
            <a:xfrm rot="8122410">
              <a:off x="2131" y="1330"/>
              <a:ext cx="55" cy="851"/>
            </a:xfrm>
            <a:prstGeom prst="can">
              <a:avLst>
                <a:gd name="adj" fmla="val 41332"/>
              </a:avLst>
            </a:prstGeom>
            <a:gradFill rotWithShape="1">
              <a:gsLst>
                <a:gs pos="0">
                  <a:srgbClr val="808080"/>
                </a:gs>
                <a:gs pos="50000">
                  <a:srgbClr val="FFFFFF"/>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fa-IR"/>
            </a:p>
          </p:txBody>
        </p:sp>
      </p:grpSp>
      <p:sp>
        <p:nvSpPr>
          <p:cNvPr id="18445" name="TextBox 43"/>
          <p:cNvSpPr txBox="1">
            <a:spLocks noChangeArrowheads="1"/>
          </p:cNvSpPr>
          <p:nvPr/>
        </p:nvSpPr>
        <p:spPr bwMode="auto">
          <a:xfrm>
            <a:off x="5465763" y="5562600"/>
            <a:ext cx="1773237"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b="1"/>
              <a:t>مزایا برای جامعه</a:t>
            </a:r>
            <a:endParaRPr lang="en-US"/>
          </a:p>
          <a:p>
            <a:pPr eaLnBrk="1" hangingPunct="1"/>
            <a:endParaRPr lang="en-US"/>
          </a:p>
        </p:txBody>
      </p:sp>
      <p:grpSp>
        <p:nvGrpSpPr>
          <p:cNvPr id="18446" name="Group 46"/>
          <p:cNvGrpSpPr>
            <a:grpSpLocks/>
          </p:cNvGrpSpPr>
          <p:nvPr/>
        </p:nvGrpSpPr>
        <p:grpSpPr bwMode="auto">
          <a:xfrm>
            <a:off x="3352800" y="2667000"/>
            <a:ext cx="2378075" cy="1920875"/>
            <a:chOff x="5318125" y="2041525"/>
            <a:chExt cx="1468438" cy="1479550"/>
          </a:xfrm>
        </p:grpSpPr>
        <p:sp>
          <p:nvSpPr>
            <p:cNvPr id="45" name="Oval 51"/>
            <p:cNvSpPr>
              <a:spLocks noChangeArrowheads="1"/>
            </p:cNvSpPr>
            <p:nvPr/>
          </p:nvSpPr>
          <p:spPr bwMode="gray">
            <a:xfrm>
              <a:off x="5318125" y="2041525"/>
              <a:ext cx="1468438" cy="1479550"/>
            </a:xfrm>
            <a:prstGeom prst="ellipse">
              <a:avLst/>
            </a:prstGeom>
            <a:gradFill rotWithShape="1">
              <a:gsLst>
                <a:gs pos="0">
                  <a:schemeClr val="accent2">
                    <a:gamma/>
                    <a:shade val="54118"/>
                    <a:invGamma/>
                    <a:alpha val="60001"/>
                  </a:schemeClr>
                </a:gs>
                <a:gs pos="50000">
                  <a:schemeClr val="accent2">
                    <a:alpha val="60001"/>
                  </a:schemeClr>
                </a:gs>
                <a:gs pos="100000">
                  <a:schemeClr val="accent2">
                    <a:gamma/>
                    <a:shade val="54118"/>
                    <a:invGamma/>
                    <a:alpha val="60001"/>
                  </a:schemeClr>
                </a:gs>
              </a:gsLst>
              <a:lin ang="5400000" scaled="1"/>
            </a:gradFill>
            <a:ln w="9525" algn="ctr">
              <a:noFill/>
              <a:round/>
              <a:headEnd/>
              <a:tailEnd/>
            </a:ln>
            <a:effectLst/>
          </p:spPr>
          <p:txBody>
            <a:bodyPr wrap="none" anchor="ctr"/>
            <a:lstStyle/>
            <a:p>
              <a:pPr>
                <a:defRPr/>
              </a:pPr>
              <a:endParaRPr lang="en-US">
                <a:latin typeface="Arial" charset="0"/>
                <a:cs typeface="Arial" charset="0"/>
              </a:endParaRPr>
            </a:p>
          </p:txBody>
        </p:sp>
        <p:sp>
          <p:nvSpPr>
            <p:cNvPr id="46" name="Freeform 62"/>
            <p:cNvSpPr>
              <a:spLocks/>
            </p:cNvSpPr>
            <p:nvPr/>
          </p:nvSpPr>
          <p:spPr bwMode="gray">
            <a:xfrm>
              <a:off x="5333809" y="2057421"/>
              <a:ext cx="1437069" cy="750780"/>
            </a:xfrm>
            <a:custGeom>
              <a:avLst/>
              <a:gdLst/>
              <a:ahLst/>
              <a:cxnLst>
                <a:cxn ang="0">
                  <a:pos x="12" y="361"/>
                </a:cxn>
                <a:cxn ang="0">
                  <a:pos x="376" y="0"/>
                </a:cxn>
                <a:cxn ang="0">
                  <a:pos x="745" y="348"/>
                </a:cxn>
                <a:cxn ang="0">
                  <a:pos x="397" y="391"/>
                </a:cxn>
                <a:cxn ang="0">
                  <a:pos x="12" y="361"/>
                </a:cxn>
              </a:cxnLst>
              <a:rect l="0" t="0" r="r" b="b"/>
              <a:pathLst>
                <a:path w="748" h="394">
                  <a:moveTo>
                    <a:pt x="12" y="361"/>
                  </a:moveTo>
                  <a:cubicBezTo>
                    <a:pt x="0" y="229"/>
                    <a:pt x="134" y="0"/>
                    <a:pt x="376" y="0"/>
                  </a:cubicBezTo>
                  <a:cubicBezTo>
                    <a:pt x="618" y="0"/>
                    <a:pt x="748" y="216"/>
                    <a:pt x="745" y="348"/>
                  </a:cubicBezTo>
                  <a:cubicBezTo>
                    <a:pt x="519" y="382"/>
                    <a:pt x="534" y="388"/>
                    <a:pt x="397" y="391"/>
                  </a:cubicBezTo>
                  <a:cubicBezTo>
                    <a:pt x="260" y="394"/>
                    <a:pt x="235" y="378"/>
                    <a:pt x="12" y="361"/>
                  </a:cubicBezTo>
                  <a:close/>
                </a:path>
              </a:pathLst>
            </a:custGeom>
            <a:gradFill rotWithShape="1">
              <a:gsLst>
                <a:gs pos="0">
                  <a:schemeClr val="accent2">
                    <a:gamma/>
                    <a:tint val="0"/>
                    <a:invGamma/>
                  </a:schemeClr>
                </a:gs>
                <a:gs pos="100000">
                  <a:schemeClr val="accent2">
                    <a:alpha val="39999"/>
                  </a:schemeClr>
                </a:gs>
              </a:gsLst>
              <a:lin ang="5400000" scaled="1"/>
            </a:gradFill>
            <a:ln w="9525">
              <a:noFill/>
              <a:round/>
              <a:headEnd/>
              <a:tailEnd/>
            </a:ln>
            <a:effectLst/>
          </p:spPr>
          <p:txBody>
            <a:bodyPr/>
            <a:lstStyle/>
            <a:p>
              <a:pPr>
                <a:defRPr/>
              </a:pPr>
              <a:endParaRPr lang="en-US">
                <a:latin typeface="Arial" charset="0"/>
                <a:cs typeface="Arial" charset="0"/>
              </a:endParaRPr>
            </a:p>
          </p:txBody>
        </p:sp>
      </p:grpSp>
      <p:sp>
        <p:nvSpPr>
          <p:cNvPr id="48" name="Freeform 66"/>
          <p:cNvSpPr>
            <a:spLocks/>
          </p:cNvSpPr>
          <p:nvPr/>
        </p:nvSpPr>
        <p:spPr bwMode="gray">
          <a:xfrm>
            <a:off x="990600" y="1981200"/>
            <a:ext cx="1600200" cy="541338"/>
          </a:xfrm>
          <a:custGeom>
            <a:avLst/>
            <a:gdLst/>
            <a:ahLst/>
            <a:cxnLst>
              <a:cxn ang="0">
                <a:pos x="12" y="361"/>
              </a:cxn>
              <a:cxn ang="0">
                <a:pos x="376" y="0"/>
              </a:cxn>
              <a:cxn ang="0">
                <a:pos x="745" y="348"/>
              </a:cxn>
              <a:cxn ang="0">
                <a:pos x="397" y="391"/>
              </a:cxn>
              <a:cxn ang="0">
                <a:pos x="12" y="361"/>
              </a:cxn>
            </a:cxnLst>
            <a:rect l="0" t="0" r="r" b="b"/>
            <a:pathLst>
              <a:path w="748" h="394">
                <a:moveTo>
                  <a:pt x="12" y="361"/>
                </a:moveTo>
                <a:cubicBezTo>
                  <a:pt x="0" y="229"/>
                  <a:pt x="134" y="0"/>
                  <a:pt x="376" y="0"/>
                </a:cubicBezTo>
                <a:cubicBezTo>
                  <a:pt x="618" y="0"/>
                  <a:pt x="748" y="216"/>
                  <a:pt x="745" y="348"/>
                </a:cubicBezTo>
                <a:cubicBezTo>
                  <a:pt x="519" y="382"/>
                  <a:pt x="534" y="388"/>
                  <a:pt x="397" y="391"/>
                </a:cubicBezTo>
                <a:cubicBezTo>
                  <a:pt x="260" y="394"/>
                  <a:pt x="235" y="378"/>
                  <a:pt x="12" y="361"/>
                </a:cubicBezTo>
                <a:close/>
              </a:path>
            </a:pathLst>
          </a:custGeom>
          <a:gradFill rotWithShape="1">
            <a:gsLst>
              <a:gs pos="0">
                <a:schemeClr val="accent1">
                  <a:gamma/>
                  <a:tint val="0"/>
                  <a:invGamma/>
                </a:schemeClr>
              </a:gs>
              <a:gs pos="100000">
                <a:schemeClr val="accent1">
                  <a:alpha val="20000"/>
                </a:schemeClr>
              </a:gs>
            </a:gsLst>
            <a:lin ang="5400000" scaled="1"/>
          </a:gradFill>
          <a:ln w="9525">
            <a:noFill/>
            <a:round/>
            <a:headEnd/>
            <a:tailEnd/>
          </a:ln>
          <a:effectLst/>
        </p:spPr>
        <p:txBody>
          <a:bodyPr/>
          <a:lstStyle/>
          <a:p>
            <a:pPr>
              <a:defRPr/>
            </a:pPr>
            <a:endParaRPr lang="en-US">
              <a:latin typeface="Arial" charset="0"/>
              <a:cs typeface="Arial" charset="0"/>
            </a:endParaRPr>
          </a:p>
        </p:txBody>
      </p:sp>
      <p:sp>
        <p:nvSpPr>
          <p:cNvPr id="49" name="TextBox 48"/>
          <p:cNvSpPr txBox="1"/>
          <p:nvPr/>
        </p:nvSpPr>
        <p:spPr>
          <a:xfrm>
            <a:off x="3429000" y="3352800"/>
            <a:ext cx="2209800" cy="707886"/>
          </a:xfrm>
          <a:prstGeom prst="rect">
            <a:avLst/>
          </a:prstGeom>
          <a:noFill/>
        </p:spPr>
        <p:txBody>
          <a:bodyPr wrap="none">
            <a:prstTxWarp prst="textStop">
              <a:avLst/>
            </a:prstTxWarp>
            <a:spAutoFit/>
          </a:bodyPr>
          <a:lstStyle/>
          <a:p>
            <a:pPr>
              <a:defRPr/>
            </a:pPr>
            <a:r>
              <a:rPr lang="fa-IR" sz="2000" b="1" dirty="0">
                <a:solidFill>
                  <a:srgbClr val="FFFF00"/>
                </a:solidFill>
                <a:latin typeface="Arial" charset="0"/>
                <a:cs typeface="Arial" charset="0"/>
              </a:rPr>
              <a:t>مزایای تجارت الکترونیکی</a:t>
            </a:r>
            <a:endParaRPr lang="en-US" sz="2000" b="1" dirty="0">
              <a:solidFill>
                <a:srgbClr val="FFFF00"/>
              </a:solidFill>
              <a:latin typeface="Arial" charset="0"/>
              <a:cs typeface="Arial" charset="0"/>
            </a:endParaRPr>
          </a:p>
          <a:p>
            <a:pPr>
              <a:defRPr/>
            </a:pPr>
            <a:endParaRPr lang="en-US" sz="2000" b="1" dirty="0">
              <a:solidFill>
                <a:srgbClr val="FFFF00"/>
              </a:solidFill>
              <a:latin typeface="Arial" charset="0"/>
              <a:cs typeface="Arial" charset="0"/>
            </a:endParaRPr>
          </a:p>
        </p:txBody>
      </p:sp>
      <p:sp>
        <p:nvSpPr>
          <p:cNvPr id="50" name="Oval 41"/>
          <p:cNvSpPr>
            <a:spLocks noChangeArrowheads="1"/>
          </p:cNvSpPr>
          <p:nvPr/>
        </p:nvSpPr>
        <p:spPr bwMode="gray">
          <a:xfrm>
            <a:off x="6553200" y="1219200"/>
            <a:ext cx="2092325" cy="1587500"/>
          </a:xfrm>
          <a:prstGeom prst="ellipse">
            <a:avLst/>
          </a:prstGeom>
          <a:solidFill>
            <a:srgbClr val="F8B2F0"/>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p>
        </p:txBody>
      </p:sp>
      <p:sp>
        <p:nvSpPr>
          <p:cNvPr id="51" name="Freeform 60"/>
          <p:cNvSpPr>
            <a:spLocks/>
          </p:cNvSpPr>
          <p:nvPr/>
        </p:nvSpPr>
        <p:spPr bwMode="gray">
          <a:xfrm>
            <a:off x="6553200" y="1209675"/>
            <a:ext cx="2057400" cy="847725"/>
          </a:xfrm>
          <a:custGeom>
            <a:avLst/>
            <a:gdLst/>
            <a:ahLst/>
            <a:cxnLst>
              <a:cxn ang="0">
                <a:pos x="12" y="361"/>
              </a:cxn>
              <a:cxn ang="0">
                <a:pos x="376" y="0"/>
              </a:cxn>
              <a:cxn ang="0">
                <a:pos x="745" y="348"/>
              </a:cxn>
              <a:cxn ang="0">
                <a:pos x="397" y="391"/>
              </a:cxn>
              <a:cxn ang="0">
                <a:pos x="12" y="361"/>
              </a:cxn>
            </a:cxnLst>
            <a:rect l="0" t="0" r="r" b="b"/>
            <a:pathLst>
              <a:path w="748" h="394">
                <a:moveTo>
                  <a:pt x="12" y="361"/>
                </a:moveTo>
                <a:cubicBezTo>
                  <a:pt x="0" y="229"/>
                  <a:pt x="134" y="0"/>
                  <a:pt x="376" y="0"/>
                </a:cubicBezTo>
                <a:cubicBezTo>
                  <a:pt x="618" y="0"/>
                  <a:pt x="748" y="216"/>
                  <a:pt x="745" y="348"/>
                </a:cubicBezTo>
                <a:cubicBezTo>
                  <a:pt x="519" y="382"/>
                  <a:pt x="534" y="388"/>
                  <a:pt x="397" y="391"/>
                </a:cubicBezTo>
                <a:cubicBezTo>
                  <a:pt x="260" y="394"/>
                  <a:pt x="235" y="378"/>
                  <a:pt x="12" y="361"/>
                </a:cubicBezTo>
                <a:close/>
              </a:path>
            </a:pathLst>
          </a:custGeom>
          <a:gradFill rotWithShape="1">
            <a:gsLst>
              <a:gs pos="0">
                <a:schemeClr val="hlink">
                  <a:gamma/>
                  <a:tint val="0"/>
                  <a:invGamma/>
                </a:schemeClr>
              </a:gs>
              <a:gs pos="100000">
                <a:schemeClr val="hlink">
                  <a:alpha val="20000"/>
                </a:schemeClr>
              </a:gs>
            </a:gsLst>
            <a:lin ang="5400000" scaled="1"/>
          </a:gradFill>
          <a:ln w="9525">
            <a:noFill/>
            <a:round/>
            <a:headEnd/>
            <a:tailEnd/>
          </a:ln>
          <a:effectLst/>
        </p:spPr>
        <p:txBody>
          <a:bodyPr/>
          <a:lstStyle/>
          <a:p>
            <a:pPr>
              <a:defRPr/>
            </a:pPr>
            <a:endParaRPr lang="en-US">
              <a:latin typeface="Arial" charset="0"/>
              <a:cs typeface="Arial" charset="0"/>
            </a:endParaRPr>
          </a:p>
        </p:txBody>
      </p:sp>
      <p:grpSp>
        <p:nvGrpSpPr>
          <p:cNvPr id="8" name="Group 44"/>
          <p:cNvGrpSpPr>
            <a:grpSpLocks/>
          </p:cNvGrpSpPr>
          <p:nvPr/>
        </p:nvGrpSpPr>
        <p:grpSpPr bwMode="auto">
          <a:xfrm rot="6513260">
            <a:off x="5976144" y="1758157"/>
            <a:ext cx="682625" cy="1557337"/>
            <a:chOff x="1939" y="1346"/>
            <a:chExt cx="220" cy="743"/>
          </a:xfrm>
        </p:grpSpPr>
        <p:sp>
          <p:nvSpPr>
            <p:cNvPr id="18454" name="AutoShape 46"/>
            <p:cNvSpPr>
              <a:spLocks noChangeArrowheads="1"/>
            </p:cNvSpPr>
            <p:nvPr/>
          </p:nvSpPr>
          <p:spPr bwMode="gray">
            <a:xfrm rot="8122410">
              <a:off x="2114" y="1346"/>
              <a:ext cx="45" cy="743"/>
            </a:xfrm>
            <a:prstGeom prst="can">
              <a:avLst>
                <a:gd name="adj" fmla="val 41278"/>
              </a:avLst>
            </a:prstGeom>
            <a:gradFill rotWithShape="1">
              <a:gsLst>
                <a:gs pos="0">
                  <a:srgbClr val="808080"/>
                </a:gs>
                <a:gs pos="50000">
                  <a:srgbClr val="FFFFFF"/>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fa-IR"/>
            </a:p>
          </p:txBody>
        </p:sp>
        <p:sp>
          <p:nvSpPr>
            <p:cNvPr id="18455" name="Oval 45"/>
            <p:cNvSpPr>
              <a:spLocks noChangeArrowheads="1"/>
            </p:cNvSpPr>
            <p:nvPr/>
          </p:nvSpPr>
          <p:spPr bwMode="auto">
            <a:xfrm rot="-2509211">
              <a:off x="1939" y="1426"/>
              <a:ext cx="54" cy="65"/>
            </a:xfrm>
            <a:prstGeom prst="ellipse">
              <a:avLst/>
            </a:prstGeom>
            <a:gradFill rotWithShape="1">
              <a:gsLst>
                <a:gs pos="0">
                  <a:srgbClr val="660066"/>
                </a:gs>
                <a:gs pos="50000">
                  <a:srgbClr val="C299C2"/>
                </a:gs>
                <a:gs pos="100000">
                  <a:srgbClr val="660066"/>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fa-IR"/>
            </a:p>
          </p:txBody>
        </p:sp>
      </p:grpSp>
      <p:sp>
        <p:nvSpPr>
          <p:cNvPr id="55" name="TextBox 54"/>
          <p:cNvSpPr txBox="1"/>
          <p:nvPr/>
        </p:nvSpPr>
        <p:spPr>
          <a:xfrm>
            <a:off x="6629400" y="1676400"/>
            <a:ext cx="1905000" cy="646331"/>
          </a:xfrm>
          <a:prstGeom prst="rect">
            <a:avLst/>
          </a:prstGeom>
          <a:noFill/>
        </p:spPr>
        <p:txBody>
          <a:bodyPr wrap="none">
            <a:prstTxWarp prst="textPlain">
              <a:avLst/>
            </a:prstTxWarp>
            <a:spAutoFit/>
          </a:bodyPr>
          <a:lstStyle/>
          <a:p>
            <a:pPr algn="ctr">
              <a:defRPr/>
            </a:pPr>
            <a:r>
              <a:rPr lang="fa-IR" b="1" dirty="0">
                <a:latin typeface="Arial" charset="0"/>
                <a:cs typeface="Arial" charset="0"/>
              </a:rPr>
              <a:t>مزایا برای مصرف </a:t>
            </a:r>
          </a:p>
          <a:p>
            <a:pPr algn="ctr">
              <a:defRPr/>
            </a:pPr>
            <a:r>
              <a:rPr lang="fa-IR" b="1" dirty="0">
                <a:latin typeface="Arial" charset="0"/>
                <a:cs typeface="Arial" charset="0"/>
              </a:rPr>
              <a:t>کنندگان</a:t>
            </a:r>
            <a:endParaRPr lang="en-US" dirty="0">
              <a:latin typeface="Arial" charset="0"/>
              <a:cs typeface="Arial" charset="0"/>
            </a:endParaRPr>
          </a:p>
          <a:p>
            <a:pPr algn="ctr">
              <a:defRPr/>
            </a:pPr>
            <a:endParaRPr lang="en-US" dirty="0">
              <a:latin typeface="Arial" charset="0"/>
              <a:cs typeface="Arial" charset="0"/>
            </a:endParaRPr>
          </a:p>
        </p:txBody>
      </p:sp>
      <p:sp>
        <p:nvSpPr>
          <p:cNvPr id="18453" name="TextBox 8"/>
          <p:cNvSpPr txBox="1">
            <a:spLocks noChangeArrowheads="1"/>
          </p:cNvSpPr>
          <p:nvPr/>
        </p:nvSpPr>
        <p:spPr bwMode="auto">
          <a:xfrm>
            <a:off x="2133600" y="1447800"/>
            <a:ext cx="412273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2000" b="1"/>
              <a:t>4-1 مزایا و محدودیت های تجارت الکترونیکی</a:t>
            </a:r>
            <a:endParaRPr lang="en-US" sz="2000"/>
          </a:p>
          <a:p>
            <a:pPr eaLnBrk="1" hangingPunct="1"/>
            <a:endParaRPr lang="en-US" sz="200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par>
                                <p:cTn id="8" presetID="21" presetClass="entr" presetSubtype="4" fill="hold" grpId="0" nodeType="withEffect">
                                  <p:stCondLst>
                                    <p:cond delay="0"/>
                                  </p:stCondLst>
                                  <p:childTnLst>
                                    <p:set>
                                      <p:cBhvr>
                                        <p:cTn id="9" dur="1" fill="hold">
                                          <p:stCondLst>
                                            <p:cond delay="0"/>
                                          </p:stCondLst>
                                        </p:cTn>
                                        <p:tgtEl>
                                          <p:spTgt spid="30"/>
                                        </p:tgtEl>
                                        <p:attrNameLst>
                                          <p:attrName>style.visibility</p:attrName>
                                        </p:attrNameLst>
                                      </p:cBhvr>
                                      <p:to>
                                        <p:strVal val="visible"/>
                                      </p:to>
                                    </p:set>
                                    <p:animEffect transition="in" filter="wheel(4)">
                                      <p:cBhvr>
                                        <p:cTn id="10" dur="500"/>
                                        <p:tgtEl>
                                          <p:spTgt spid="30"/>
                                        </p:tgtEl>
                                      </p:cBhvr>
                                    </p:animEffect>
                                  </p:childTnLst>
                                </p:cTn>
                              </p:par>
                              <p:par>
                                <p:cTn id="11" presetID="21" presetClass="entr" presetSubtype="4" fill="hold"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wheel(4)">
                                      <p:cBhvr>
                                        <p:cTn id="13" dur="500"/>
                                        <p:tgtEl>
                                          <p:spTgt spid="2"/>
                                        </p:tgtEl>
                                      </p:cBhvr>
                                    </p:animEffect>
                                  </p:childTnLst>
                                </p:cTn>
                              </p:par>
                              <p:par>
                                <p:cTn id="14" presetID="21" presetClass="entr" presetSubtype="4" fill="hold" grpId="0" nodeType="withEffect">
                                  <p:stCondLst>
                                    <p:cond delay="0"/>
                                  </p:stCondLst>
                                  <p:childTnLst>
                                    <p:set>
                                      <p:cBhvr>
                                        <p:cTn id="15" dur="1" fill="hold">
                                          <p:stCondLst>
                                            <p:cond delay="0"/>
                                          </p:stCondLst>
                                        </p:cTn>
                                        <p:tgtEl>
                                          <p:spTgt spid="38"/>
                                        </p:tgtEl>
                                        <p:attrNameLst>
                                          <p:attrName>style.visibility</p:attrName>
                                        </p:attrNameLst>
                                      </p:cBhvr>
                                      <p:to>
                                        <p:strVal val="visible"/>
                                      </p:to>
                                    </p:set>
                                    <p:animEffect transition="in" filter="wheel(4)">
                                      <p:cBhvr>
                                        <p:cTn id="16" dur="500"/>
                                        <p:tgtEl>
                                          <p:spTgt spid="38"/>
                                        </p:tgtEl>
                                      </p:cBhvr>
                                    </p:animEffect>
                                  </p:childTnLst>
                                </p:cTn>
                              </p:par>
                              <p:par>
                                <p:cTn id="17" presetID="21" presetClass="entr" presetSubtype="4" fill="hold" grpId="0" nodeType="withEffect">
                                  <p:stCondLst>
                                    <p:cond delay="0"/>
                                  </p:stCondLst>
                                  <p:childTnLst>
                                    <p:set>
                                      <p:cBhvr>
                                        <p:cTn id="18" dur="1" fill="hold">
                                          <p:stCondLst>
                                            <p:cond delay="0"/>
                                          </p:stCondLst>
                                        </p:cTn>
                                        <p:tgtEl>
                                          <p:spTgt spid="39"/>
                                        </p:tgtEl>
                                        <p:attrNameLst>
                                          <p:attrName>style.visibility</p:attrName>
                                        </p:attrNameLst>
                                      </p:cBhvr>
                                      <p:to>
                                        <p:strVal val="visible"/>
                                      </p:to>
                                    </p:set>
                                    <p:animEffect transition="in" filter="wheel(4)">
                                      <p:cBhvr>
                                        <p:cTn id="19" dur="500"/>
                                        <p:tgtEl>
                                          <p:spTgt spid="39"/>
                                        </p:tgtEl>
                                      </p:cBhvr>
                                    </p:animEffect>
                                  </p:childTnLst>
                                </p:cTn>
                              </p:par>
                              <p:par>
                                <p:cTn id="20" presetID="21" presetClass="entr" presetSubtype="4" fill="hold" nodeType="with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wheel(4)">
                                      <p:cBhvr>
                                        <p:cTn id="22" dur="500"/>
                                        <p:tgtEl>
                                          <p:spTgt spid="3"/>
                                        </p:tgtEl>
                                      </p:cBhvr>
                                    </p:animEffect>
                                  </p:childTnLst>
                                </p:cTn>
                              </p:par>
                              <p:par>
                                <p:cTn id="23" presetID="21" presetClass="entr" presetSubtype="4" fill="hold" grpId="0" nodeType="withEffect">
                                  <p:stCondLst>
                                    <p:cond delay="0"/>
                                  </p:stCondLst>
                                  <p:childTnLst>
                                    <p:set>
                                      <p:cBhvr>
                                        <p:cTn id="24" dur="1" fill="hold">
                                          <p:stCondLst>
                                            <p:cond delay="0"/>
                                          </p:stCondLst>
                                        </p:cTn>
                                        <p:tgtEl>
                                          <p:spTgt spid="48"/>
                                        </p:tgtEl>
                                        <p:attrNameLst>
                                          <p:attrName>style.visibility</p:attrName>
                                        </p:attrNameLst>
                                      </p:cBhvr>
                                      <p:to>
                                        <p:strVal val="visible"/>
                                      </p:to>
                                    </p:set>
                                    <p:animEffect transition="in" filter="wheel(4)">
                                      <p:cBhvr>
                                        <p:cTn id="25" dur="500"/>
                                        <p:tgtEl>
                                          <p:spTgt spid="48"/>
                                        </p:tgtEl>
                                      </p:cBhvr>
                                    </p:animEffect>
                                  </p:childTnLst>
                                </p:cTn>
                              </p:par>
                              <p:par>
                                <p:cTn id="26" presetID="21" presetClass="entr" presetSubtype="4" fill="hold" grpId="0" nodeType="withEffect">
                                  <p:stCondLst>
                                    <p:cond delay="0"/>
                                  </p:stCondLst>
                                  <p:childTnLst>
                                    <p:set>
                                      <p:cBhvr>
                                        <p:cTn id="27" dur="1" fill="hold">
                                          <p:stCondLst>
                                            <p:cond delay="0"/>
                                          </p:stCondLst>
                                        </p:cTn>
                                        <p:tgtEl>
                                          <p:spTgt spid="50"/>
                                        </p:tgtEl>
                                        <p:attrNameLst>
                                          <p:attrName>style.visibility</p:attrName>
                                        </p:attrNameLst>
                                      </p:cBhvr>
                                      <p:to>
                                        <p:strVal val="visible"/>
                                      </p:to>
                                    </p:set>
                                    <p:animEffect transition="in" filter="wheel(4)">
                                      <p:cBhvr>
                                        <p:cTn id="28" dur="500"/>
                                        <p:tgtEl>
                                          <p:spTgt spid="50"/>
                                        </p:tgtEl>
                                      </p:cBhvr>
                                    </p:animEffect>
                                  </p:childTnLst>
                                </p:cTn>
                              </p:par>
                              <p:par>
                                <p:cTn id="29" presetID="21" presetClass="entr" presetSubtype="4" fill="hold" grpId="0" nodeType="withEffect">
                                  <p:stCondLst>
                                    <p:cond delay="0"/>
                                  </p:stCondLst>
                                  <p:childTnLst>
                                    <p:set>
                                      <p:cBhvr>
                                        <p:cTn id="30" dur="1" fill="hold">
                                          <p:stCondLst>
                                            <p:cond delay="0"/>
                                          </p:stCondLst>
                                        </p:cTn>
                                        <p:tgtEl>
                                          <p:spTgt spid="51"/>
                                        </p:tgtEl>
                                        <p:attrNameLst>
                                          <p:attrName>style.visibility</p:attrName>
                                        </p:attrNameLst>
                                      </p:cBhvr>
                                      <p:to>
                                        <p:strVal val="visible"/>
                                      </p:to>
                                    </p:set>
                                    <p:animEffect transition="in" filter="wheel(4)">
                                      <p:cBhvr>
                                        <p:cTn id="31" dur="500"/>
                                        <p:tgtEl>
                                          <p:spTgt spid="51"/>
                                        </p:tgtEl>
                                      </p:cBhvr>
                                    </p:animEffect>
                                  </p:childTnLst>
                                </p:cTn>
                              </p:par>
                              <p:par>
                                <p:cTn id="32" presetID="21" presetClass="entr" presetSubtype="4" fill="hold" nodeType="with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wheel(4)">
                                      <p:cBhvr>
                                        <p:cTn id="34" dur="500"/>
                                        <p:tgtEl>
                                          <p:spTgt spid="8"/>
                                        </p:tgtEl>
                                      </p:cBhvr>
                                    </p:animEffect>
                                  </p:childTnLst>
                                </p:cTn>
                              </p:par>
                            </p:childTnLst>
                          </p:cTn>
                        </p:par>
                        <p:par>
                          <p:cTn id="35" fill="hold" nodeType="afterGroup">
                            <p:stCondLst>
                              <p:cond delay="500"/>
                            </p:stCondLst>
                            <p:childTnLst>
                              <p:par>
                                <p:cTn id="36" presetID="36" presetClass="emph" presetSubtype="0" fill="hold" grpId="0" nodeType="afterEffect">
                                  <p:stCondLst>
                                    <p:cond delay="0"/>
                                  </p:stCondLst>
                                  <p:iterate type="lt">
                                    <p:tmPct val="10000"/>
                                  </p:iterate>
                                  <p:childTnLst>
                                    <p:animScale>
                                      <p:cBhvr>
                                        <p:cTn id="37" dur="250" autoRev="1" fill="hold">
                                          <p:stCondLst>
                                            <p:cond delay="0"/>
                                          </p:stCondLst>
                                        </p:cTn>
                                        <p:tgtEl>
                                          <p:spTgt spid="5"/>
                                        </p:tgtEl>
                                      </p:cBhvr>
                                      <p:to x="80000" y="100000"/>
                                    </p:animScale>
                                    <p:anim by="(#ppt_w*0.10)" calcmode="lin" valueType="num">
                                      <p:cBhvr>
                                        <p:cTn id="38" dur="250" autoRev="1" fill="hold">
                                          <p:stCondLst>
                                            <p:cond delay="0"/>
                                          </p:stCondLst>
                                        </p:cTn>
                                        <p:tgtEl>
                                          <p:spTgt spid="5"/>
                                        </p:tgtEl>
                                        <p:attrNameLst>
                                          <p:attrName>ppt_x</p:attrName>
                                        </p:attrNameLst>
                                      </p:cBhvr>
                                    </p:anim>
                                    <p:anim by="(-#ppt_w*0.10)" calcmode="lin" valueType="num">
                                      <p:cBhvr>
                                        <p:cTn id="39" dur="250" autoRev="1" fill="hold">
                                          <p:stCondLst>
                                            <p:cond delay="0"/>
                                          </p:stCondLst>
                                        </p:cTn>
                                        <p:tgtEl>
                                          <p:spTgt spid="5"/>
                                        </p:tgtEl>
                                        <p:attrNameLst>
                                          <p:attrName>ppt_y</p:attrName>
                                        </p:attrNameLst>
                                      </p:cBhvr>
                                    </p:anim>
                                    <p:animRot by="-480000">
                                      <p:cBhvr>
                                        <p:cTn id="40" dur="250" autoRev="1"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30" grpId="0" animBg="1"/>
      <p:bldP spid="38" grpId="0" animBg="1"/>
      <p:bldP spid="39" grpId="0" animBg="1"/>
      <p:bldP spid="48" grpId="0" animBg="1"/>
      <p:bldP spid="50" grpId="0" animBg="1"/>
      <p:bldP spid="5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59"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6" name="Arc 5"/>
          <p:cNvSpPr/>
          <p:nvPr/>
        </p:nvSpPr>
        <p:spPr>
          <a:xfrm rot="20086497">
            <a:off x="-161925" y="457200"/>
            <a:ext cx="3160713" cy="3057525"/>
          </a:xfrm>
          <a:prstGeom prst="arc">
            <a:avLst>
              <a:gd name="adj1" fmla="val 14204055"/>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7" name="Wave 6"/>
          <p:cNvSpPr/>
          <p:nvPr/>
        </p:nvSpPr>
        <p:spPr>
          <a:xfrm>
            <a:off x="5638800" y="3810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400" b="1" dirty="0"/>
              <a:t>فصل اول</a:t>
            </a:r>
            <a:endParaRPr lang="en-US" sz="2400" b="1" dirty="0"/>
          </a:p>
        </p:txBody>
      </p:sp>
      <p:sp>
        <p:nvSpPr>
          <p:cNvPr id="19463" name="TextBox 7"/>
          <p:cNvSpPr txBox="1">
            <a:spLocks noChangeArrowheads="1"/>
          </p:cNvSpPr>
          <p:nvPr/>
        </p:nvSpPr>
        <p:spPr bwMode="auto">
          <a:xfrm>
            <a:off x="762000" y="1371600"/>
            <a:ext cx="7896225" cy="9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lnSpc>
                <a:spcPct val="150000"/>
              </a:lnSpc>
            </a:pPr>
            <a:r>
              <a:rPr lang="fa-IR" sz="2000" b="1" dirty="0"/>
              <a:t>مزایا برای سازمان</a:t>
            </a:r>
            <a:endParaRPr lang="en-US" sz="2000" dirty="0"/>
          </a:p>
          <a:p>
            <a:pPr algn="r" eaLnBrk="1" hangingPunct="1">
              <a:lnSpc>
                <a:spcPct val="150000"/>
              </a:lnSpc>
            </a:pPr>
            <a:r>
              <a:rPr lang="fa-IR" dirty="0"/>
              <a:t>مزایای تجارت الکترونیک برای سازمان در چند طبقه اصلی قرار می گیرند که در زیر ارائه می گردند</a:t>
            </a:r>
            <a:r>
              <a:rPr lang="fa-IR" b="1" dirty="0"/>
              <a:t>.</a:t>
            </a:r>
            <a:endParaRPr lang="en-US" dirty="0"/>
          </a:p>
        </p:txBody>
      </p:sp>
      <p:sp>
        <p:nvSpPr>
          <p:cNvPr id="19464" name="TextBox 8"/>
          <p:cNvSpPr txBox="1">
            <a:spLocks noChangeArrowheads="1"/>
          </p:cNvSpPr>
          <p:nvPr/>
        </p:nvSpPr>
        <p:spPr bwMode="auto">
          <a:xfrm>
            <a:off x="4953000" y="2362200"/>
            <a:ext cx="37226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2000" b="1" dirty="0"/>
              <a:t>تجارت الکترونیک بازار را توسعه می دهد</a:t>
            </a:r>
            <a:endParaRPr lang="en-US" sz="2000" dirty="0"/>
          </a:p>
          <a:p>
            <a:pPr eaLnBrk="1" hangingPunct="1"/>
            <a:endParaRPr lang="en-US" sz="2000" dirty="0"/>
          </a:p>
        </p:txBody>
      </p:sp>
      <p:sp>
        <p:nvSpPr>
          <p:cNvPr id="19465" name="TextBox 9"/>
          <p:cNvSpPr txBox="1">
            <a:spLocks noChangeArrowheads="1"/>
          </p:cNvSpPr>
          <p:nvPr/>
        </p:nvSpPr>
        <p:spPr bwMode="auto">
          <a:xfrm>
            <a:off x="609600" y="2819400"/>
            <a:ext cx="7924800" cy="1338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lnSpc>
                <a:spcPct val="150000"/>
              </a:lnSpc>
            </a:pPr>
            <a:r>
              <a:rPr lang="fa-IR"/>
              <a:t>با حداقل سرمایه گذاری، یک شرکت می تواند به آسانی و به سرعت مشتریان بیشتر، تأمین کنندگان بهتر و شرکای تجاری مناسبتری را به صورت ملی و جهانی بیابد.</a:t>
            </a:r>
            <a:endParaRPr lang="en-US"/>
          </a:p>
          <a:p>
            <a:pPr algn="r" eaLnBrk="1" hangingPunct="1">
              <a:lnSpc>
                <a:spcPct val="150000"/>
              </a:lnSpc>
            </a:pPr>
            <a:endParaRPr lang="en-US"/>
          </a:p>
        </p:txBody>
      </p:sp>
      <p:sp>
        <p:nvSpPr>
          <p:cNvPr id="19466" name="TextBox 10"/>
          <p:cNvSpPr txBox="1">
            <a:spLocks noChangeArrowheads="1"/>
          </p:cNvSpPr>
          <p:nvPr/>
        </p:nvSpPr>
        <p:spPr bwMode="auto">
          <a:xfrm>
            <a:off x="2514600" y="3810000"/>
            <a:ext cx="61722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2000" b="1" dirty="0"/>
              <a:t>تجارت الکترونیک موجب صرفه جویی های مهمی در هزینه ها می شود</a:t>
            </a:r>
            <a:endParaRPr lang="en-US" sz="2000" dirty="0"/>
          </a:p>
          <a:p>
            <a:pPr eaLnBrk="1" hangingPunct="1"/>
            <a:endParaRPr lang="en-US" sz="2000" dirty="0"/>
          </a:p>
        </p:txBody>
      </p:sp>
      <p:sp>
        <p:nvSpPr>
          <p:cNvPr id="19467" name="TextBox 11"/>
          <p:cNvSpPr txBox="1">
            <a:spLocks noChangeArrowheads="1"/>
          </p:cNvSpPr>
          <p:nvPr/>
        </p:nvSpPr>
        <p:spPr bwMode="auto">
          <a:xfrm>
            <a:off x="457200" y="4267200"/>
            <a:ext cx="8153400" cy="170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lnSpc>
                <a:spcPct val="150000"/>
              </a:lnSpc>
            </a:pPr>
            <a:r>
              <a:rPr lang="fa-IR"/>
              <a:t>با تجارت الکترونیک دیگر لازم نیست که شرکت ها هزینه های ایجاد، پردازش، توزیع، ذخیره سازی و بازیافت اطلاعات مبتنی بر کاغذ را تحمل کنند برای مثال با معرفی سیستم تدارکات الکترونیکی، شرکت ها می توانند هزینه های اداری خرید را تا 85% کاهش دهند.</a:t>
            </a:r>
            <a:endParaRPr lang="en-US"/>
          </a:p>
          <a:p>
            <a:pPr algn="r" eaLnBrk="1" hangingPunct="1">
              <a:lnSpc>
                <a:spcPct val="150000"/>
              </a:lnSpc>
            </a:pPr>
            <a:endParaRPr lang="en-US"/>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par>
                          <p:cTn id="8" fill="hold" nodeType="afterGroup">
                            <p:stCondLst>
                              <p:cond delay="1950"/>
                            </p:stCondLst>
                            <p:childTnLst>
                              <p:par>
                                <p:cTn id="9" presetID="53" presetClass="entr" presetSubtype="0" fill="hold" grpId="0" nodeType="afterEffect">
                                  <p:stCondLst>
                                    <p:cond delay="0"/>
                                  </p:stCondLst>
                                  <p:childTnLst>
                                    <p:set>
                                      <p:cBhvr>
                                        <p:cTn id="10" dur="1" fill="hold">
                                          <p:stCondLst>
                                            <p:cond delay="0"/>
                                          </p:stCondLst>
                                        </p:cTn>
                                        <p:tgtEl>
                                          <p:spTgt spid="19463"/>
                                        </p:tgtEl>
                                        <p:attrNameLst>
                                          <p:attrName>style.visibility</p:attrName>
                                        </p:attrNameLst>
                                      </p:cBhvr>
                                      <p:to>
                                        <p:strVal val="visible"/>
                                      </p:to>
                                    </p:set>
                                    <p:anim calcmode="lin" valueType="num">
                                      <p:cBhvr>
                                        <p:cTn id="11" dur="500" fill="hold"/>
                                        <p:tgtEl>
                                          <p:spTgt spid="19463"/>
                                        </p:tgtEl>
                                        <p:attrNameLst>
                                          <p:attrName>ppt_w</p:attrName>
                                        </p:attrNameLst>
                                      </p:cBhvr>
                                      <p:tavLst>
                                        <p:tav tm="0">
                                          <p:val>
                                            <p:fltVal val="0"/>
                                          </p:val>
                                        </p:tav>
                                        <p:tav tm="100000">
                                          <p:val>
                                            <p:strVal val="#ppt_w"/>
                                          </p:val>
                                        </p:tav>
                                      </p:tavLst>
                                    </p:anim>
                                    <p:anim calcmode="lin" valueType="num">
                                      <p:cBhvr>
                                        <p:cTn id="12" dur="500" fill="hold"/>
                                        <p:tgtEl>
                                          <p:spTgt spid="19463"/>
                                        </p:tgtEl>
                                        <p:attrNameLst>
                                          <p:attrName>ppt_h</p:attrName>
                                        </p:attrNameLst>
                                      </p:cBhvr>
                                      <p:tavLst>
                                        <p:tav tm="0">
                                          <p:val>
                                            <p:fltVal val="0"/>
                                          </p:val>
                                        </p:tav>
                                        <p:tav tm="100000">
                                          <p:val>
                                            <p:strVal val="#ppt_h"/>
                                          </p:val>
                                        </p:tav>
                                      </p:tavLst>
                                    </p:anim>
                                    <p:animEffect transition="in" filter="fade">
                                      <p:cBhvr>
                                        <p:cTn id="13" dur="500"/>
                                        <p:tgtEl>
                                          <p:spTgt spid="19463"/>
                                        </p:tgtEl>
                                      </p:cBhvr>
                                    </p:animEffect>
                                  </p:childTnLst>
                                </p:cTn>
                              </p:par>
                            </p:childTnLst>
                          </p:cTn>
                        </p:par>
                        <p:par>
                          <p:cTn id="14" fill="hold" nodeType="afterGroup">
                            <p:stCondLst>
                              <p:cond delay="2450"/>
                            </p:stCondLst>
                            <p:childTnLst>
                              <p:par>
                                <p:cTn id="15" presetID="31" presetClass="entr" presetSubtype="0" fill="hold" grpId="0" nodeType="afterEffect">
                                  <p:stCondLst>
                                    <p:cond delay="0"/>
                                  </p:stCondLst>
                                  <p:iterate type="lt">
                                    <p:tmPct val="5000"/>
                                  </p:iterate>
                                  <p:childTnLst>
                                    <p:set>
                                      <p:cBhvr>
                                        <p:cTn id="16" dur="1" fill="hold">
                                          <p:stCondLst>
                                            <p:cond delay="0"/>
                                          </p:stCondLst>
                                        </p:cTn>
                                        <p:tgtEl>
                                          <p:spTgt spid="19464"/>
                                        </p:tgtEl>
                                        <p:attrNameLst>
                                          <p:attrName>style.visibility</p:attrName>
                                        </p:attrNameLst>
                                      </p:cBhvr>
                                      <p:to>
                                        <p:strVal val="visible"/>
                                      </p:to>
                                    </p:set>
                                    <p:anim calcmode="lin" valueType="num">
                                      <p:cBhvr>
                                        <p:cTn id="17" dur="500" fill="hold"/>
                                        <p:tgtEl>
                                          <p:spTgt spid="19464"/>
                                        </p:tgtEl>
                                        <p:attrNameLst>
                                          <p:attrName>ppt_w</p:attrName>
                                        </p:attrNameLst>
                                      </p:cBhvr>
                                      <p:tavLst>
                                        <p:tav tm="0">
                                          <p:val>
                                            <p:fltVal val="0"/>
                                          </p:val>
                                        </p:tav>
                                        <p:tav tm="100000">
                                          <p:val>
                                            <p:strVal val="#ppt_w"/>
                                          </p:val>
                                        </p:tav>
                                      </p:tavLst>
                                    </p:anim>
                                    <p:anim calcmode="lin" valueType="num">
                                      <p:cBhvr>
                                        <p:cTn id="18" dur="500" fill="hold"/>
                                        <p:tgtEl>
                                          <p:spTgt spid="19464"/>
                                        </p:tgtEl>
                                        <p:attrNameLst>
                                          <p:attrName>ppt_h</p:attrName>
                                        </p:attrNameLst>
                                      </p:cBhvr>
                                      <p:tavLst>
                                        <p:tav tm="0">
                                          <p:val>
                                            <p:fltVal val="0"/>
                                          </p:val>
                                        </p:tav>
                                        <p:tav tm="100000">
                                          <p:val>
                                            <p:strVal val="#ppt_h"/>
                                          </p:val>
                                        </p:tav>
                                      </p:tavLst>
                                    </p:anim>
                                    <p:anim calcmode="lin" valueType="num">
                                      <p:cBhvr>
                                        <p:cTn id="19" dur="500" fill="hold"/>
                                        <p:tgtEl>
                                          <p:spTgt spid="19464"/>
                                        </p:tgtEl>
                                        <p:attrNameLst>
                                          <p:attrName>style.rotation</p:attrName>
                                        </p:attrNameLst>
                                      </p:cBhvr>
                                      <p:tavLst>
                                        <p:tav tm="0">
                                          <p:val>
                                            <p:fltVal val="90"/>
                                          </p:val>
                                        </p:tav>
                                        <p:tav tm="100000">
                                          <p:val>
                                            <p:fltVal val="0"/>
                                          </p:val>
                                        </p:tav>
                                      </p:tavLst>
                                    </p:anim>
                                    <p:animEffect transition="in" filter="fade">
                                      <p:cBhvr>
                                        <p:cTn id="20" dur="500"/>
                                        <p:tgtEl>
                                          <p:spTgt spid="19464"/>
                                        </p:tgtEl>
                                      </p:cBhvr>
                                    </p:animEffect>
                                  </p:childTnLst>
                                </p:cTn>
                              </p:par>
                            </p:childTnLst>
                          </p:cTn>
                        </p:par>
                        <p:par>
                          <p:cTn id="21" fill="hold" nodeType="afterGroup">
                            <p:stCondLst>
                              <p:cond delay="3700"/>
                            </p:stCondLst>
                            <p:childTnLst>
                              <p:par>
                                <p:cTn id="22" presetID="53" presetClass="entr" presetSubtype="0" fill="hold" grpId="0" nodeType="afterEffect">
                                  <p:stCondLst>
                                    <p:cond delay="0"/>
                                  </p:stCondLst>
                                  <p:childTnLst>
                                    <p:set>
                                      <p:cBhvr>
                                        <p:cTn id="23" dur="1" fill="hold">
                                          <p:stCondLst>
                                            <p:cond delay="0"/>
                                          </p:stCondLst>
                                        </p:cTn>
                                        <p:tgtEl>
                                          <p:spTgt spid="19465"/>
                                        </p:tgtEl>
                                        <p:attrNameLst>
                                          <p:attrName>style.visibility</p:attrName>
                                        </p:attrNameLst>
                                      </p:cBhvr>
                                      <p:to>
                                        <p:strVal val="visible"/>
                                      </p:to>
                                    </p:set>
                                    <p:anim calcmode="lin" valueType="num">
                                      <p:cBhvr>
                                        <p:cTn id="24" dur="500" fill="hold"/>
                                        <p:tgtEl>
                                          <p:spTgt spid="19465"/>
                                        </p:tgtEl>
                                        <p:attrNameLst>
                                          <p:attrName>ppt_w</p:attrName>
                                        </p:attrNameLst>
                                      </p:cBhvr>
                                      <p:tavLst>
                                        <p:tav tm="0">
                                          <p:val>
                                            <p:fltVal val="0"/>
                                          </p:val>
                                        </p:tav>
                                        <p:tav tm="100000">
                                          <p:val>
                                            <p:strVal val="#ppt_w"/>
                                          </p:val>
                                        </p:tav>
                                      </p:tavLst>
                                    </p:anim>
                                    <p:anim calcmode="lin" valueType="num">
                                      <p:cBhvr>
                                        <p:cTn id="25" dur="500" fill="hold"/>
                                        <p:tgtEl>
                                          <p:spTgt spid="19465"/>
                                        </p:tgtEl>
                                        <p:attrNameLst>
                                          <p:attrName>ppt_h</p:attrName>
                                        </p:attrNameLst>
                                      </p:cBhvr>
                                      <p:tavLst>
                                        <p:tav tm="0">
                                          <p:val>
                                            <p:fltVal val="0"/>
                                          </p:val>
                                        </p:tav>
                                        <p:tav tm="100000">
                                          <p:val>
                                            <p:strVal val="#ppt_h"/>
                                          </p:val>
                                        </p:tav>
                                      </p:tavLst>
                                    </p:anim>
                                    <p:animEffect transition="in" filter="fade">
                                      <p:cBhvr>
                                        <p:cTn id="26" dur="500"/>
                                        <p:tgtEl>
                                          <p:spTgt spid="19465"/>
                                        </p:tgtEl>
                                      </p:cBhvr>
                                    </p:animEffect>
                                  </p:childTnLst>
                                </p:cTn>
                              </p:par>
                            </p:childTnLst>
                          </p:cTn>
                        </p:par>
                        <p:par>
                          <p:cTn id="27" fill="hold" nodeType="afterGroup">
                            <p:stCondLst>
                              <p:cond delay="4200"/>
                            </p:stCondLst>
                            <p:childTnLst>
                              <p:par>
                                <p:cTn id="28" presetID="31" presetClass="entr" presetSubtype="0" fill="hold" grpId="0" nodeType="afterEffect">
                                  <p:stCondLst>
                                    <p:cond delay="0"/>
                                  </p:stCondLst>
                                  <p:iterate type="lt">
                                    <p:tmPct val="5000"/>
                                  </p:iterate>
                                  <p:childTnLst>
                                    <p:set>
                                      <p:cBhvr>
                                        <p:cTn id="29" dur="1" fill="hold">
                                          <p:stCondLst>
                                            <p:cond delay="0"/>
                                          </p:stCondLst>
                                        </p:cTn>
                                        <p:tgtEl>
                                          <p:spTgt spid="19466"/>
                                        </p:tgtEl>
                                        <p:attrNameLst>
                                          <p:attrName>style.visibility</p:attrName>
                                        </p:attrNameLst>
                                      </p:cBhvr>
                                      <p:to>
                                        <p:strVal val="visible"/>
                                      </p:to>
                                    </p:set>
                                    <p:anim calcmode="lin" valueType="num">
                                      <p:cBhvr>
                                        <p:cTn id="30" dur="500" fill="hold"/>
                                        <p:tgtEl>
                                          <p:spTgt spid="19466"/>
                                        </p:tgtEl>
                                        <p:attrNameLst>
                                          <p:attrName>ppt_w</p:attrName>
                                        </p:attrNameLst>
                                      </p:cBhvr>
                                      <p:tavLst>
                                        <p:tav tm="0">
                                          <p:val>
                                            <p:fltVal val="0"/>
                                          </p:val>
                                        </p:tav>
                                        <p:tav tm="100000">
                                          <p:val>
                                            <p:strVal val="#ppt_w"/>
                                          </p:val>
                                        </p:tav>
                                      </p:tavLst>
                                    </p:anim>
                                    <p:anim calcmode="lin" valueType="num">
                                      <p:cBhvr>
                                        <p:cTn id="31" dur="500" fill="hold"/>
                                        <p:tgtEl>
                                          <p:spTgt spid="19466"/>
                                        </p:tgtEl>
                                        <p:attrNameLst>
                                          <p:attrName>ppt_h</p:attrName>
                                        </p:attrNameLst>
                                      </p:cBhvr>
                                      <p:tavLst>
                                        <p:tav tm="0">
                                          <p:val>
                                            <p:fltVal val="0"/>
                                          </p:val>
                                        </p:tav>
                                        <p:tav tm="100000">
                                          <p:val>
                                            <p:strVal val="#ppt_h"/>
                                          </p:val>
                                        </p:tav>
                                      </p:tavLst>
                                    </p:anim>
                                    <p:anim calcmode="lin" valueType="num">
                                      <p:cBhvr>
                                        <p:cTn id="32" dur="500" fill="hold"/>
                                        <p:tgtEl>
                                          <p:spTgt spid="19466"/>
                                        </p:tgtEl>
                                        <p:attrNameLst>
                                          <p:attrName>style.rotation</p:attrName>
                                        </p:attrNameLst>
                                      </p:cBhvr>
                                      <p:tavLst>
                                        <p:tav tm="0">
                                          <p:val>
                                            <p:fltVal val="90"/>
                                          </p:val>
                                        </p:tav>
                                        <p:tav tm="100000">
                                          <p:val>
                                            <p:fltVal val="0"/>
                                          </p:val>
                                        </p:tav>
                                      </p:tavLst>
                                    </p:anim>
                                    <p:animEffect transition="in" filter="fade">
                                      <p:cBhvr>
                                        <p:cTn id="33" dur="500"/>
                                        <p:tgtEl>
                                          <p:spTgt spid="19466"/>
                                        </p:tgtEl>
                                      </p:cBhvr>
                                    </p:animEffect>
                                  </p:childTnLst>
                                </p:cTn>
                              </p:par>
                            </p:childTnLst>
                          </p:cTn>
                        </p:par>
                        <p:par>
                          <p:cTn id="34" fill="hold" nodeType="afterGroup">
                            <p:stCondLst>
                              <p:cond delay="5850"/>
                            </p:stCondLst>
                            <p:childTnLst>
                              <p:par>
                                <p:cTn id="35" presetID="53" presetClass="entr" presetSubtype="0" fill="hold" grpId="0" nodeType="afterEffect">
                                  <p:stCondLst>
                                    <p:cond delay="0"/>
                                  </p:stCondLst>
                                  <p:childTnLst>
                                    <p:set>
                                      <p:cBhvr>
                                        <p:cTn id="36" dur="1" fill="hold">
                                          <p:stCondLst>
                                            <p:cond delay="0"/>
                                          </p:stCondLst>
                                        </p:cTn>
                                        <p:tgtEl>
                                          <p:spTgt spid="19467"/>
                                        </p:tgtEl>
                                        <p:attrNameLst>
                                          <p:attrName>style.visibility</p:attrName>
                                        </p:attrNameLst>
                                      </p:cBhvr>
                                      <p:to>
                                        <p:strVal val="visible"/>
                                      </p:to>
                                    </p:set>
                                    <p:anim calcmode="lin" valueType="num">
                                      <p:cBhvr>
                                        <p:cTn id="37" dur="500" fill="hold"/>
                                        <p:tgtEl>
                                          <p:spTgt spid="19467"/>
                                        </p:tgtEl>
                                        <p:attrNameLst>
                                          <p:attrName>ppt_w</p:attrName>
                                        </p:attrNameLst>
                                      </p:cBhvr>
                                      <p:tavLst>
                                        <p:tav tm="0">
                                          <p:val>
                                            <p:fltVal val="0"/>
                                          </p:val>
                                        </p:tav>
                                        <p:tav tm="100000">
                                          <p:val>
                                            <p:strVal val="#ppt_w"/>
                                          </p:val>
                                        </p:tav>
                                      </p:tavLst>
                                    </p:anim>
                                    <p:anim calcmode="lin" valueType="num">
                                      <p:cBhvr>
                                        <p:cTn id="38" dur="500" fill="hold"/>
                                        <p:tgtEl>
                                          <p:spTgt spid="19467"/>
                                        </p:tgtEl>
                                        <p:attrNameLst>
                                          <p:attrName>ppt_h</p:attrName>
                                        </p:attrNameLst>
                                      </p:cBhvr>
                                      <p:tavLst>
                                        <p:tav tm="0">
                                          <p:val>
                                            <p:fltVal val="0"/>
                                          </p:val>
                                        </p:tav>
                                        <p:tav tm="100000">
                                          <p:val>
                                            <p:strVal val="#ppt_h"/>
                                          </p:val>
                                        </p:tav>
                                      </p:tavLst>
                                    </p:anim>
                                    <p:animEffect transition="in" filter="fade">
                                      <p:cBhvr>
                                        <p:cTn id="39" dur="500"/>
                                        <p:tgtEl>
                                          <p:spTgt spid="19467"/>
                                        </p:tgtEl>
                                      </p:cBhvr>
                                    </p:animEffect>
                                  </p:childTnLst>
                                </p:cTn>
                              </p:par>
                            </p:childTnLst>
                          </p:cTn>
                        </p:par>
                        <p:par>
                          <p:cTn id="40" fill="hold" nodeType="afterGroup">
                            <p:stCondLst>
                              <p:cond delay="6350"/>
                            </p:stCondLst>
                            <p:childTnLst>
                              <p:par>
                                <p:cTn id="41" presetID="36" presetClass="emph" presetSubtype="0" fill="hold" grpId="0" nodeType="afterEffect">
                                  <p:stCondLst>
                                    <p:cond delay="0"/>
                                  </p:stCondLst>
                                  <p:iterate type="lt">
                                    <p:tmPct val="10000"/>
                                  </p:iterate>
                                  <p:childTnLst>
                                    <p:animScale>
                                      <p:cBhvr>
                                        <p:cTn id="42" dur="250" autoRev="1" fill="hold">
                                          <p:stCondLst>
                                            <p:cond delay="0"/>
                                          </p:stCondLst>
                                        </p:cTn>
                                        <p:tgtEl>
                                          <p:spTgt spid="5"/>
                                        </p:tgtEl>
                                      </p:cBhvr>
                                      <p:to x="80000" y="100000"/>
                                    </p:animScale>
                                    <p:anim by="(#ppt_w*0.10)" calcmode="lin" valueType="num">
                                      <p:cBhvr>
                                        <p:cTn id="43" dur="250" autoRev="1" fill="hold">
                                          <p:stCondLst>
                                            <p:cond delay="0"/>
                                          </p:stCondLst>
                                        </p:cTn>
                                        <p:tgtEl>
                                          <p:spTgt spid="5"/>
                                        </p:tgtEl>
                                        <p:attrNameLst>
                                          <p:attrName>ppt_x</p:attrName>
                                        </p:attrNameLst>
                                      </p:cBhvr>
                                    </p:anim>
                                    <p:anim by="(-#ppt_w*0.10)" calcmode="lin" valueType="num">
                                      <p:cBhvr>
                                        <p:cTn id="44" dur="250" autoRev="1" fill="hold">
                                          <p:stCondLst>
                                            <p:cond delay="0"/>
                                          </p:stCondLst>
                                        </p:cTn>
                                        <p:tgtEl>
                                          <p:spTgt spid="5"/>
                                        </p:tgtEl>
                                        <p:attrNameLst>
                                          <p:attrName>ppt_y</p:attrName>
                                        </p:attrNameLst>
                                      </p:cBhvr>
                                    </p:anim>
                                    <p:animRot by="-480000">
                                      <p:cBhvr>
                                        <p:cTn id="45" dur="250" autoRev="1"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19463" grpId="0"/>
      <p:bldP spid="19464" grpId="0"/>
      <p:bldP spid="19465" grpId="0"/>
      <p:bldP spid="19466" grpId="0"/>
      <p:bldP spid="1946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050"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3"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6" name="Arc 5"/>
          <p:cNvSpPr/>
          <p:nvPr/>
        </p:nvSpPr>
        <p:spPr>
          <a:xfrm rot="20086497">
            <a:off x="-161925" y="457200"/>
            <a:ext cx="3160713" cy="3057525"/>
          </a:xfrm>
          <a:prstGeom prst="arc">
            <a:avLst>
              <a:gd name="adj1" fmla="val 14204055"/>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7" name="Wave 6"/>
          <p:cNvSpPr/>
          <p:nvPr/>
        </p:nvSpPr>
        <p:spPr>
          <a:xfrm>
            <a:off x="5638800" y="3810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400" b="1" dirty="0"/>
              <a:t>فصل اول</a:t>
            </a:r>
            <a:endParaRPr lang="en-US" sz="2400" b="1" dirty="0"/>
          </a:p>
        </p:txBody>
      </p:sp>
      <p:sp>
        <p:nvSpPr>
          <p:cNvPr id="20487" name="TextBox 7"/>
          <p:cNvSpPr txBox="1">
            <a:spLocks noChangeArrowheads="1"/>
          </p:cNvSpPr>
          <p:nvPr/>
        </p:nvSpPr>
        <p:spPr bwMode="auto">
          <a:xfrm>
            <a:off x="609600" y="1447800"/>
            <a:ext cx="7848600"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lnSpc>
                <a:spcPct val="150000"/>
              </a:lnSpc>
            </a:pPr>
            <a:r>
              <a:rPr lang="fa-IR" sz="2000" b="1" dirty="0"/>
              <a:t>تجارت الکترونیک موجب بهبود فرآیندها و سازمان کسب و کار می شود</a:t>
            </a:r>
            <a:endParaRPr lang="en-US" sz="2000" dirty="0"/>
          </a:p>
          <a:p>
            <a:pPr algn="r" rtl="1" eaLnBrk="1" hangingPunct="1">
              <a:lnSpc>
                <a:spcPct val="150000"/>
              </a:lnSpc>
            </a:pPr>
            <a:r>
              <a:rPr lang="fa-IR" dirty="0"/>
              <a:t>تجارت الکترونیک به بسیاری از مدل های کسب و کار نوآورانه که مزایای استراتژیکی را ارائه کرده و یا سود را افزایش می دهند، امکان ظهور و بروز میدهد</a:t>
            </a:r>
            <a:r>
              <a:rPr lang="fa-IR" b="1" dirty="0"/>
              <a:t>.</a:t>
            </a:r>
            <a:endParaRPr lang="en-US" dirty="0"/>
          </a:p>
          <a:p>
            <a:pPr algn="r" eaLnBrk="1" hangingPunct="1">
              <a:lnSpc>
                <a:spcPct val="150000"/>
              </a:lnSpc>
            </a:pPr>
            <a:endParaRPr lang="en-US" dirty="0"/>
          </a:p>
        </p:txBody>
      </p:sp>
      <p:sp>
        <p:nvSpPr>
          <p:cNvPr id="20488" name="TextBox 8"/>
          <p:cNvSpPr txBox="1">
            <a:spLocks noChangeArrowheads="1"/>
          </p:cNvSpPr>
          <p:nvPr/>
        </p:nvSpPr>
        <p:spPr bwMode="auto">
          <a:xfrm>
            <a:off x="609600" y="2819400"/>
            <a:ext cx="7848600" cy="170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lnSpc>
                <a:spcPct val="150000"/>
              </a:lnSpc>
            </a:pPr>
            <a:r>
              <a:rPr lang="fa-IR" b="1" dirty="0"/>
              <a:t>تجارت الکترونیک تعاملات را ارتقاء می دهد</a:t>
            </a:r>
            <a:endParaRPr lang="en-US" dirty="0"/>
          </a:p>
          <a:p>
            <a:pPr algn="r" rtl="1" eaLnBrk="1" hangingPunct="1">
              <a:lnSpc>
                <a:spcPct val="150000"/>
              </a:lnSpc>
            </a:pPr>
            <a:r>
              <a:rPr lang="fa-IR" dirty="0"/>
              <a:t>تجارت الکترونیک این امکان را برای سازمان ها فراهم می کند که با مشتریانشان و شرکای تجاری تعامل نموده و بازخور صحیح و سریعی را دریافت نمایند.</a:t>
            </a:r>
            <a:endParaRPr lang="en-US" dirty="0"/>
          </a:p>
          <a:p>
            <a:pPr algn="r" eaLnBrk="1" hangingPunct="1">
              <a:lnSpc>
                <a:spcPct val="150000"/>
              </a:lnSpc>
            </a:pPr>
            <a:endParaRPr lang="en-US"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par>
                          <p:cTn id="8" fill="hold" nodeType="afterGroup">
                            <p:stCondLst>
                              <p:cond delay="500"/>
                            </p:stCondLst>
                            <p:childTnLst>
                              <p:par>
                                <p:cTn id="9" presetID="36" presetClass="emph" presetSubtype="0" fill="hold" grpId="0" nodeType="afterEffect">
                                  <p:stCondLst>
                                    <p:cond delay="0"/>
                                  </p:stCondLst>
                                  <p:iterate type="lt">
                                    <p:tmPct val="10000"/>
                                  </p:iterate>
                                  <p:childTnLst>
                                    <p:animScale>
                                      <p:cBhvr>
                                        <p:cTn id="10" dur="250" autoRev="1" fill="hold">
                                          <p:stCondLst>
                                            <p:cond delay="0"/>
                                          </p:stCondLst>
                                        </p:cTn>
                                        <p:tgtEl>
                                          <p:spTgt spid="5"/>
                                        </p:tgtEl>
                                      </p:cBhvr>
                                      <p:to x="80000" y="100000"/>
                                    </p:animScale>
                                    <p:anim by="(#ppt_w*0.10)" calcmode="lin" valueType="num">
                                      <p:cBhvr>
                                        <p:cTn id="11" dur="250" autoRev="1" fill="hold">
                                          <p:stCondLst>
                                            <p:cond delay="0"/>
                                          </p:stCondLst>
                                        </p:cTn>
                                        <p:tgtEl>
                                          <p:spTgt spid="5"/>
                                        </p:tgtEl>
                                        <p:attrNameLst>
                                          <p:attrName>ppt_x</p:attrName>
                                        </p:attrNameLst>
                                      </p:cBhvr>
                                    </p:anim>
                                    <p:anim by="(-#ppt_w*0.10)" calcmode="lin" valueType="num">
                                      <p:cBhvr>
                                        <p:cTn id="12" dur="250" autoRev="1" fill="hold">
                                          <p:stCondLst>
                                            <p:cond delay="0"/>
                                          </p:stCondLst>
                                        </p:cTn>
                                        <p:tgtEl>
                                          <p:spTgt spid="5"/>
                                        </p:tgtEl>
                                        <p:attrNameLst>
                                          <p:attrName>ppt_y</p:attrName>
                                        </p:attrNameLst>
                                      </p:cBhvr>
                                    </p:anim>
                                    <p:animRot by="-480000">
                                      <p:cBhvr>
                                        <p:cTn id="13" dur="250" autoRev="1" fill="hold">
                                          <p:stCondLst>
                                            <p:cond delay="0"/>
                                          </p:stCondLst>
                                        </p:cTn>
                                        <p:tgtEl>
                                          <p:spTgt spid="5"/>
                                        </p:tgtEl>
                                        <p:attrNameLst>
                                          <p:attrName>r</p:attrName>
                                        </p:attrNameLst>
                                      </p:cBhvr>
                                    </p:animRot>
                                  </p:childTnLst>
                                </p:cTn>
                              </p:par>
                            </p:childTnLst>
                          </p:cTn>
                        </p:par>
                        <p:par>
                          <p:cTn id="14" fill="hold" nodeType="afterGroup">
                            <p:stCondLst>
                              <p:cond delay="1950"/>
                            </p:stCondLst>
                            <p:childTnLst>
                              <p:par>
                                <p:cTn id="15" presetID="53" presetClass="entr" presetSubtype="0" fill="hold" grpId="0" nodeType="afterEffect">
                                  <p:stCondLst>
                                    <p:cond delay="0"/>
                                  </p:stCondLst>
                                  <p:childTnLst>
                                    <p:set>
                                      <p:cBhvr>
                                        <p:cTn id="16" dur="1" fill="hold">
                                          <p:stCondLst>
                                            <p:cond delay="0"/>
                                          </p:stCondLst>
                                        </p:cTn>
                                        <p:tgtEl>
                                          <p:spTgt spid="20487"/>
                                        </p:tgtEl>
                                        <p:attrNameLst>
                                          <p:attrName>style.visibility</p:attrName>
                                        </p:attrNameLst>
                                      </p:cBhvr>
                                      <p:to>
                                        <p:strVal val="visible"/>
                                      </p:to>
                                    </p:set>
                                    <p:anim calcmode="lin" valueType="num">
                                      <p:cBhvr>
                                        <p:cTn id="17" dur="500" fill="hold"/>
                                        <p:tgtEl>
                                          <p:spTgt spid="20487"/>
                                        </p:tgtEl>
                                        <p:attrNameLst>
                                          <p:attrName>ppt_w</p:attrName>
                                        </p:attrNameLst>
                                      </p:cBhvr>
                                      <p:tavLst>
                                        <p:tav tm="0">
                                          <p:val>
                                            <p:fltVal val="0"/>
                                          </p:val>
                                        </p:tav>
                                        <p:tav tm="100000">
                                          <p:val>
                                            <p:strVal val="#ppt_w"/>
                                          </p:val>
                                        </p:tav>
                                      </p:tavLst>
                                    </p:anim>
                                    <p:anim calcmode="lin" valueType="num">
                                      <p:cBhvr>
                                        <p:cTn id="18" dur="500" fill="hold"/>
                                        <p:tgtEl>
                                          <p:spTgt spid="20487"/>
                                        </p:tgtEl>
                                        <p:attrNameLst>
                                          <p:attrName>ppt_h</p:attrName>
                                        </p:attrNameLst>
                                      </p:cBhvr>
                                      <p:tavLst>
                                        <p:tav tm="0">
                                          <p:val>
                                            <p:fltVal val="0"/>
                                          </p:val>
                                        </p:tav>
                                        <p:tav tm="100000">
                                          <p:val>
                                            <p:strVal val="#ppt_h"/>
                                          </p:val>
                                        </p:tav>
                                      </p:tavLst>
                                    </p:anim>
                                    <p:animEffect transition="in" filter="fade">
                                      <p:cBhvr>
                                        <p:cTn id="19" dur="500"/>
                                        <p:tgtEl>
                                          <p:spTgt spid="20487"/>
                                        </p:tgtEl>
                                      </p:cBhvr>
                                    </p:animEffect>
                                  </p:childTnLst>
                                </p:cTn>
                              </p:par>
                            </p:childTnLst>
                          </p:cTn>
                        </p:par>
                        <p:par>
                          <p:cTn id="20" fill="hold" nodeType="afterGroup">
                            <p:stCondLst>
                              <p:cond delay="2450"/>
                            </p:stCondLst>
                            <p:childTnLst>
                              <p:par>
                                <p:cTn id="21" presetID="53" presetClass="entr" presetSubtype="0" fill="hold" grpId="0" nodeType="afterEffect">
                                  <p:stCondLst>
                                    <p:cond delay="0"/>
                                  </p:stCondLst>
                                  <p:childTnLst>
                                    <p:set>
                                      <p:cBhvr>
                                        <p:cTn id="22" dur="1" fill="hold">
                                          <p:stCondLst>
                                            <p:cond delay="0"/>
                                          </p:stCondLst>
                                        </p:cTn>
                                        <p:tgtEl>
                                          <p:spTgt spid="20488"/>
                                        </p:tgtEl>
                                        <p:attrNameLst>
                                          <p:attrName>style.visibility</p:attrName>
                                        </p:attrNameLst>
                                      </p:cBhvr>
                                      <p:to>
                                        <p:strVal val="visible"/>
                                      </p:to>
                                    </p:set>
                                    <p:anim calcmode="lin" valueType="num">
                                      <p:cBhvr>
                                        <p:cTn id="23" dur="500" fill="hold"/>
                                        <p:tgtEl>
                                          <p:spTgt spid="20488"/>
                                        </p:tgtEl>
                                        <p:attrNameLst>
                                          <p:attrName>ppt_w</p:attrName>
                                        </p:attrNameLst>
                                      </p:cBhvr>
                                      <p:tavLst>
                                        <p:tav tm="0">
                                          <p:val>
                                            <p:fltVal val="0"/>
                                          </p:val>
                                        </p:tav>
                                        <p:tav tm="100000">
                                          <p:val>
                                            <p:strVal val="#ppt_w"/>
                                          </p:val>
                                        </p:tav>
                                      </p:tavLst>
                                    </p:anim>
                                    <p:anim calcmode="lin" valueType="num">
                                      <p:cBhvr>
                                        <p:cTn id="24" dur="500" fill="hold"/>
                                        <p:tgtEl>
                                          <p:spTgt spid="20488"/>
                                        </p:tgtEl>
                                        <p:attrNameLst>
                                          <p:attrName>ppt_h</p:attrName>
                                        </p:attrNameLst>
                                      </p:cBhvr>
                                      <p:tavLst>
                                        <p:tav tm="0">
                                          <p:val>
                                            <p:fltVal val="0"/>
                                          </p:val>
                                        </p:tav>
                                        <p:tav tm="100000">
                                          <p:val>
                                            <p:strVal val="#ppt_h"/>
                                          </p:val>
                                        </p:tav>
                                      </p:tavLst>
                                    </p:anim>
                                    <p:animEffect transition="in" filter="fade">
                                      <p:cBhvr>
                                        <p:cTn id="25" dur="500"/>
                                        <p:tgtEl>
                                          <p:spTgt spid="204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20487" grpId="0"/>
      <p:bldP spid="2048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07"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6" name="Arc 5"/>
          <p:cNvSpPr/>
          <p:nvPr/>
        </p:nvSpPr>
        <p:spPr>
          <a:xfrm rot="20086497">
            <a:off x="-161925" y="457200"/>
            <a:ext cx="3160713" cy="3057525"/>
          </a:xfrm>
          <a:prstGeom prst="arc">
            <a:avLst>
              <a:gd name="adj1" fmla="val 14204055"/>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7" name="Wave 6"/>
          <p:cNvSpPr/>
          <p:nvPr/>
        </p:nvSpPr>
        <p:spPr>
          <a:xfrm>
            <a:off x="5638800" y="3810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400" b="1" dirty="0"/>
              <a:t>فصل اول</a:t>
            </a:r>
            <a:endParaRPr lang="en-US" sz="2400" b="1" dirty="0"/>
          </a:p>
        </p:txBody>
      </p:sp>
      <p:sp>
        <p:nvSpPr>
          <p:cNvPr id="21511" name="TextBox 7"/>
          <p:cNvSpPr txBox="1">
            <a:spLocks noChangeArrowheads="1"/>
          </p:cNvSpPr>
          <p:nvPr/>
        </p:nvSpPr>
        <p:spPr bwMode="auto">
          <a:xfrm>
            <a:off x="838200" y="1219200"/>
            <a:ext cx="76200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lnSpc>
                <a:spcPct val="150000"/>
              </a:lnSpc>
            </a:pPr>
            <a:r>
              <a:rPr lang="fa-IR" sz="2000" b="1"/>
              <a:t>مزایا برای مصرف کنندگان</a:t>
            </a:r>
            <a:endParaRPr lang="en-US" sz="2000"/>
          </a:p>
          <a:p>
            <a:pPr algn="r" rtl="1" eaLnBrk="1" hangingPunct="1">
              <a:lnSpc>
                <a:spcPct val="150000"/>
              </a:lnSpc>
            </a:pPr>
            <a:r>
              <a:rPr lang="fa-IR"/>
              <a:t>مزایای تجارت الکترونیک برای مصرف کنندگان غالبا راحتی، سرعت و کاهش هزینه می باشد. تجارت الکترونیک برای مصرف کنندگان این امکان را فراهم می آورد که خریدها و مبادلات خود را هر موقع از سال و 24 ساعت و از هر مکانی انجام دهند. همچنین می توانند انتخاب های بیشتری از محصولات و فروشندگان داشته باشند .آنها می توانند اطلاعات جزئی ومتبط کالا یا خدمت را موقعیت یابی نموده به جای اینکه روز ها یا هفته ها وقت صرف نمایند در کسری از ثانیه مقایسه نمایند .</a:t>
            </a:r>
            <a:endParaRPr lang="en-US"/>
          </a:p>
          <a:p>
            <a:pPr algn="r" eaLnBrk="1" hangingPunct="1">
              <a:lnSpc>
                <a:spcPct val="150000"/>
              </a:lnSpc>
            </a:pPr>
            <a:endParaRPr lang="en-US"/>
          </a:p>
        </p:txBody>
      </p:sp>
      <p:sp>
        <p:nvSpPr>
          <p:cNvPr id="21512" name="TextBox 8"/>
          <p:cNvSpPr txBox="1">
            <a:spLocks noChangeArrowheads="1"/>
          </p:cNvSpPr>
          <p:nvPr/>
        </p:nvSpPr>
        <p:spPr bwMode="auto">
          <a:xfrm>
            <a:off x="609600" y="3657600"/>
            <a:ext cx="79248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lnSpc>
                <a:spcPct val="150000"/>
              </a:lnSpc>
            </a:pPr>
            <a:r>
              <a:rPr lang="fa-IR" sz="2000" b="1"/>
              <a:t>مزایا برای جامعه</a:t>
            </a:r>
            <a:endParaRPr lang="en-US" sz="2000"/>
          </a:p>
          <a:p>
            <a:pPr algn="r" rtl="1" eaLnBrk="1" hangingPunct="1">
              <a:lnSpc>
                <a:spcPct val="150000"/>
              </a:lnSpc>
            </a:pPr>
            <a:r>
              <a:rPr lang="fa-IR"/>
              <a:t>مزایای تجارت الکترونیکبرای جامعه بهبود در استانداردهای زندگی و خدمات عمومی می باشد برای مثال هم اکنون افراد در جوامع کمتر توسعه یافته و درمناطق روستایی می توانند از کالاو خدماتی  لذت ببرند که بدون تجارت الکترونیکی غیر قابل دسترسی بودند از جمله فرصت هایی برای یادگیری حرفه های مهارتی یا اخذ مدارک دانشگاهی.همچنین تجارت الکترونیکی افراد بیشتری را قادر می سازد که در خانه کار کرده وبرای کار یا خرید،کمتر سفر نمایند در نتیجه ترافیک و آلودگی هوا کمتر می شود.</a:t>
            </a:r>
            <a:endParaRPr lang="en-US"/>
          </a:p>
          <a:p>
            <a:pPr algn="r" eaLnBrk="1" hangingPunct="1">
              <a:lnSpc>
                <a:spcPct val="150000"/>
              </a:lnSpc>
            </a:pPr>
            <a:endParaRPr lang="en-US"/>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par>
                          <p:cTn id="8" fill="hold" nodeType="afterGroup">
                            <p:stCondLst>
                              <p:cond delay="1950"/>
                            </p:stCondLst>
                            <p:childTnLst>
                              <p:par>
                                <p:cTn id="9" presetID="49" presetClass="entr" presetSubtype="0" decel="100000" fill="hold" grpId="0" nodeType="afterEffect">
                                  <p:stCondLst>
                                    <p:cond delay="0"/>
                                  </p:stCondLst>
                                  <p:childTnLst>
                                    <p:set>
                                      <p:cBhvr>
                                        <p:cTn id="10" dur="1" fill="hold">
                                          <p:stCondLst>
                                            <p:cond delay="0"/>
                                          </p:stCondLst>
                                        </p:cTn>
                                        <p:tgtEl>
                                          <p:spTgt spid="21511"/>
                                        </p:tgtEl>
                                        <p:attrNameLst>
                                          <p:attrName>style.visibility</p:attrName>
                                        </p:attrNameLst>
                                      </p:cBhvr>
                                      <p:to>
                                        <p:strVal val="visible"/>
                                      </p:to>
                                    </p:set>
                                    <p:anim calcmode="lin" valueType="num">
                                      <p:cBhvr>
                                        <p:cTn id="11" dur="500" fill="hold"/>
                                        <p:tgtEl>
                                          <p:spTgt spid="21511"/>
                                        </p:tgtEl>
                                        <p:attrNameLst>
                                          <p:attrName>ppt_w</p:attrName>
                                        </p:attrNameLst>
                                      </p:cBhvr>
                                      <p:tavLst>
                                        <p:tav tm="0">
                                          <p:val>
                                            <p:fltVal val="0"/>
                                          </p:val>
                                        </p:tav>
                                        <p:tav tm="100000">
                                          <p:val>
                                            <p:strVal val="#ppt_w"/>
                                          </p:val>
                                        </p:tav>
                                      </p:tavLst>
                                    </p:anim>
                                    <p:anim calcmode="lin" valueType="num">
                                      <p:cBhvr>
                                        <p:cTn id="12" dur="500" fill="hold"/>
                                        <p:tgtEl>
                                          <p:spTgt spid="21511"/>
                                        </p:tgtEl>
                                        <p:attrNameLst>
                                          <p:attrName>ppt_h</p:attrName>
                                        </p:attrNameLst>
                                      </p:cBhvr>
                                      <p:tavLst>
                                        <p:tav tm="0">
                                          <p:val>
                                            <p:fltVal val="0"/>
                                          </p:val>
                                        </p:tav>
                                        <p:tav tm="100000">
                                          <p:val>
                                            <p:strVal val="#ppt_h"/>
                                          </p:val>
                                        </p:tav>
                                      </p:tavLst>
                                    </p:anim>
                                    <p:anim calcmode="lin" valueType="num">
                                      <p:cBhvr>
                                        <p:cTn id="13" dur="500" fill="hold"/>
                                        <p:tgtEl>
                                          <p:spTgt spid="21511"/>
                                        </p:tgtEl>
                                        <p:attrNameLst>
                                          <p:attrName>style.rotation</p:attrName>
                                        </p:attrNameLst>
                                      </p:cBhvr>
                                      <p:tavLst>
                                        <p:tav tm="0">
                                          <p:val>
                                            <p:fltVal val="360"/>
                                          </p:val>
                                        </p:tav>
                                        <p:tav tm="100000">
                                          <p:val>
                                            <p:fltVal val="0"/>
                                          </p:val>
                                        </p:tav>
                                      </p:tavLst>
                                    </p:anim>
                                    <p:animEffect transition="in" filter="fade">
                                      <p:cBhvr>
                                        <p:cTn id="14" dur="500"/>
                                        <p:tgtEl>
                                          <p:spTgt spid="21511"/>
                                        </p:tgtEl>
                                      </p:cBhvr>
                                    </p:animEffect>
                                  </p:childTnLst>
                                </p:cTn>
                              </p:par>
                            </p:childTnLst>
                          </p:cTn>
                        </p:par>
                        <p:par>
                          <p:cTn id="15" fill="hold" nodeType="afterGroup">
                            <p:stCondLst>
                              <p:cond delay="2450"/>
                            </p:stCondLst>
                            <p:childTnLst>
                              <p:par>
                                <p:cTn id="16" presetID="49" presetClass="entr" presetSubtype="0" decel="100000" fill="hold" grpId="0" nodeType="afterEffect">
                                  <p:stCondLst>
                                    <p:cond delay="0"/>
                                  </p:stCondLst>
                                  <p:childTnLst>
                                    <p:set>
                                      <p:cBhvr>
                                        <p:cTn id="17" dur="1" fill="hold">
                                          <p:stCondLst>
                                            <p:cond delay="0"/>
                                          </p:stCondLst>
                                        </p:cTn>
                                        <p:tgtEl>
                                          <p:spTgt spid="21512"/>
                                        </p:tgtEl>
                                        <p:attrNameLst>
                                          <p:attrName>style.visibility</p:attrName>
                                        </p:attrNameLst>
                                      </p:cBhvr>
                                      <p:to>
                                        <p:strVal val="visible"/>
                                      </p:to>
                                    </p:set>
                                    <p:anim calcmode="lin" valueType="num">
                                      <p:cBhvr>
                                        <p:cTn id="18" dur="500" fill="hold"/>
                                        <p:tgtEl>
                                          <p:spTgt spid="21512"/>
                                        </p:tgtEl>
                                        <p:attrNameLst>
                                          <p:attrName>ppt_w</p:attrName>
                                        </p:attrNameLst>
                                      </p:cBhvr>
                                      <p:tavLst>
                                        <p:tav tm="0">
                                          <p:val>
                                            <p:fltVal val="0"/>
                                          </p:val>
                                        </p:tav>
                                        <p:tav tm="100000">
                                          <p:val>
                                            <p:strVal val="#ppt_w"/>
                                          </p:val>
                                        </p:tav>
                                      </p:tavLst>
                                    </p:anim>
                                    <p:anim calcmode="lin" valueType="num">
                                      <p:cBhvr>
                                        <p:cTn id="19" dur="500" fill="hold"/>
                                        <p:tgtEl>
                                          <p:spTgt spid="21512"/>
                                        </p:tgtEl>
                                        <p:attrNameLst>
                                          <p:attrName>ppt_h</p:attrName>
                                        </p:attrNameLst>
                                      </p:cBhvr>
                                      <p:tavLst>
                                        <p:tav tm="0">
                                          <p:val>
                                            <p:fltVal val="0"/>
                                          </p:val>
                                        </p:tav>
                                        <p:tav tm="100000">
                                          <p:val>
                                            <p:strVal val="#ppt_h"/>
                                          </p:val>
                                        </p:tav>
                                      </p:tavLst>
                                    </p:anim>
                                    <p:anim calcmode="lin" valueType="num">
                                      <p:cBhvr>
                                        <p:cTn id="20" dur="500" fill="hold"/>
                                        <p:tgtEl>
                                          <p:spTgt spid="21512"/>
                                        </p:tgtEl>
                                        <p:attrNameLst>
                                          <p:attrName>style.rotation</p:attrName>
                                        </p:attrNameLst>
                                      </p:cBhvr>
                                      <p:tavLst>
                                        <p:tav tm="0">
                                          <p:val>
                                            <p:fltVal val="360"/>
                                          </p:val>
                                        </p:tav>
                                        <p:tav tm="100000">
                                          <p:val>
                                            <p:fltVal val="0"/>
                                          </p:val>
                                        </p:tav>
                                      </p:tavLst>
                                    </p:anim>
                                    <p:animEffect transition="in" filter="fade">
                                      <p:cBhvr>
                                        <p:cTn id="21" dur="500"/>
                                        <p:tgtEl>
                                          <p:spTgt spid="21512"/>
                                        </p:tgtEl>
                                      </p:cBhvr>
                                    </p:animEffect>
                                  </p:childTnLst>
                                </p:cTn>
                              </p:par>
                            </p:childTnLst>
                          </p:cTn>
                        </p:par>
                        <p:par>
                          <p:cTn id="22" fill="hold" nodeType="afterGroup">
                            <p:stCondLst>
                              <p:cond delay="2950"/>
                            </p:stCondLst>
                            <p:childTnLst>
                              <p:par>
                                <p:cTn id="23" presetID="36" presetClass="emph" presetSubtype="0" fill="hold" grpId="0" nodeType="afterEffect">
                                  <p:stCondLst>
                                    <p:cond delay="0"/>
                                  </p:stCondLst>
                                  <p:iterate type="lt">
                                    <p:tmPct val="10000"/>
                                  </p:iterate>
                                  <p:childTnLst>
                                    <p:animScale>
                                      <p:cBhvr>
                                        <p:cTn id="24" dur="250" autoRev="1" fill="hold">
                                          <p:stCondLst>
                                            <p:cond delay="0"/>
                                          </p:stCondLst>
                                        </p:cTn>
                                        <p:tgtEl>
                                          <p:spTgt spid="5"/>
                                        </p:tgtEl>
                                      </p:cBhvr>
                                      <p:to x="80000" y="100000"/>
                                    </p:animScale>
                                    <p:anim by="(#ppt_w*0.10)" calcmode="lin" valueType="num">
                                      <p:cBhvr>
                                        <p:cTn id="25" dur="250" autoRev="1" fill="hold">
                                          <p:stCondLst>
                                            <p:cond delay="0"/>
                                          </p:stCondLst>
                                        </p:cTn>
                                        <p:tgtEl>
                                          <p:spTgt spid="5"/>
                                        </p:tgtEl>
                                        <p:attrNameLst>
                                          <p:attrName>ppt_x</p:attrName>
                                        </p:attrNameLst>
                                      </p:cBhvr>
                                    </p:anim>
                                    <p:anim by="(-#ppt_w*0.10)" calcmode="lin" valueType="num">
                                      <p:cBhvr>
                                        <p:cTn id="26" dur="250" autoRev="1" fill="hold">
                                          <p:stCondLst>
                                            <p:cond delay="0"/>
                                          </p:stCondLst>
                                        </p:cTn>
                                        <p:tgtEl>
                                          <p:spTgt spid="5"/>
                                        </p:tgtEl>
                                        <p:attrNameLst>
                                          <p:attrName>ppt_y</p:attrName>
                                        </p:attrNameLst>
                                      </p:cBhvr>
                                    </p:anim>
                                    <p:animRot by="-480000">
                                      <p:cBhvr>
                                        <p:cTn id="27" dur="250" autoRev="1"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21511" grpId="0"/>
      <p:bldP spid="2151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Wave 6"/>
          <p:cNvSpPr/>
          <p:nvPr/>
        </p:nvSpPr>
        <p:spPr>
          <a:xfrm>
            <a:off x="5638800" y="3810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400" b="1" dirty="0"/>
              <a:t>فصل اول</a:t>
            </a:r>
            <a:endParaRPr lang="en-US" sz="2400" b="1" dirty="0"/>
          </a:p>
        </p:txBody>
      </p:sp>
      <p:sp>
        <p:nvSpPr>
          <p:cNvPr id="22535" name="TextBox 7"/>
          <p:cNvSpPr txBox="1">
            <a:spLocks noChangeArrowheads="1"/>
          </p:cNvSpPr>
          <p:nvPr/>
        </p:nvSpPr>
        <p:spPr bwMode="auto">
          <a:xfrm>
            <a:off x="5638800" y="1371600"/>
            <a:ext cx="30241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2000" b="1" dirty="0"/>
              <a:t>محدودیت های تجارت الکترونیکی</a:t>
            </a:r>
            <a:endParaRPr lang="en-US" sz="2000" dirty="0"/>
          </a:p>
          <a:p>
            <a:pPr eaLnBrk="1" hangingPunct="1"/>
            <a:endParaRPr lang="en-US" sz="2000" dirty="0"/>
          </a:p>
        </p:txBody>
      </p:sp>
      <p:sp>
        <p:nvSpPr>
          <p:cNvPr id="22536" name="TextBox 8"/>
          <p:cNvSpPr txBox="1">
            <a:spLocks noChangeArrowheads="1"/>
          </p:cNvSpPr>
          <p:nvPr/>
        </p:nvSpPr>
        <p:spPr bwMode="auto">
          <a:xfrm>
            <a:off x="3276600" y="1600200"/>
            <a:ext cx="537051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a:t>تجارت الکترونیکی، محدودیت های تکنولوژی و غیر تکنولوژی دارد.</a:t>
            </a:r>
            <a:endParaRPr lang="en-US"/>
          </a:p>
          <a:p>
            <a:pPr eaLnBrk="1" hangingPunct="1"/>
            <a:endParaRPr lang="en-US"/>
          </a:p>
        </p:txBody>
      </p:sp>
      <p:graphicFrame>
        <p:nvGraphicFramePr>
          <p:cNvPr id="11" name="Table 10"/>
          <p:cNvGraphicFramePr>
            <a:graphicFrameLocks noGrp="1"/>
          </p:cNvGraphicFramePr>
          <p:nvPr/>
        </p:nvGraphicFramePr>
        <p:xfrm>
          <a:off x="609600" y="1981200"/>
          <a:ext cx="5718175" cy="4088829"/>
        </p:xfrm>
        <a:graphic>
          <a:graphicData uri="http://schemas.openxmlformats.org/drawingml/2006/table">
            <a:tbl>
              <a:tblPr rtl="1"/>
              <a:tblGrid>
                <a:gridCol w="2859087">
                  <a:extLst>
                    <a:ext uri="{9D8B030D-6E8A-4147-A177-3AD203B41FA5}">
                      <a16:colId xmlns:a16="http://schemas.microsoft.com/office/drawing/2014/main" val="20000"/>
                    </a:ext>
                  </a:extLst>
                </a:gridCol>
                <a:gridCol w="2859088">
                  <a:extLst>
                    <a:ext uri="{9D8B030D-6E8A-4147-A177-3AD203B41FA5}">
                      <a16:colId xmlns:a16="http://schemas.microsoft.com/office/drawing/2014/main" val="20001"/>
                    </a:ext>
                  </a:extLst>
                </a:gridCol>
              </a:tblGrid>
              <a:tr h="303213">
                <a:tc>
                  <a:txBody>
                    <a:bodyPr/>
                    <a:lstStyle>
                      <a:lvl1pPr marL="771525" eaLnBrk="0" hangingPunct="0">
                        <a:spcBef>
                          <a:spcPts val="250"/>
                        </a:spcBef>
                        <a:buClr>
                          <a:schemeClr val="accent1"/>
                        </a:buClr>
                        <a:buSzPct val="80000"/>
                        <a:buFont typeface="Wingdings 2" panose="05020102010507070707" pitchFamily="18" charset="2"/>
                        <a:defRPr sz="2400">
                          <a:solidFill>
                            <a:schemeClr val="tx1"/>
                          </a:solidFill>
                          <a:latin typeface="Verdana" panose="020B0604030504040204" pitchFamily="34" charset="0"/>
                          <a:cs typeface="Tahoma" panose="020B0604030504040204" pitchFamily="34" charset="0"/>
                        </a:defRPr>
                      </a:lvl1pPr>
                      <a:lvl2pPr marL="742950" indent="-285750" eaLnBrk="0" hangingPunct="0">
                        <a:spcBef>
                          <a:spcPts val="250"/>
                        </a:spcBef>
                        <a:buClr>
                          <a:schemeClr val="accent1"/>
                        </a:buClr>
                        <a:buSzPct val="100000"/>
                        <a:buFont typeface="Verdana" panose="020B0604030504040204" pitchFamily="34" charset="0"/>
                        <a:defRPr sz="2000">
                          <a:solidFill>
                            <a:schemeClr val="tx1"/>
                          </a:solidFill>
                          <a:latin typeface="Verdana" panose="020B0604030504040204" pitchFamily="34" charset="0"/>
                          <a:cs typeface="Tahoma" panose="020B0604030504040204" pitchFamily="34" charset="0"/>
                        </a:defRPr>
                      </a:lvl2pPr>
                      <a:lvl3pPr marL="1143000" indent="-228600" eaLnBrk="0" hangingPunct="0">
                        <a:spcBef>
                          <a:spcPts val="250"/>
                        </a:spcBef>
                        <a:buClr>
                          <a:srgbClr val="E93F35"/>
                        </a:buClr>
                        <a:buSzPct val="100000"/>
                        <a:buFont typeface="Wingdings 2" panose="05020102010507070707" pitchFamily="18" charset="2"/>
                        <a:defRPr sz="2000">
                          <a:solidFill>
                            <a:schemeClr val="tx1"/>
                          </a:solidFill>
                          <a:latin typeface="Verdana" panose="020B0604030504040204" pitchFamily="34" charset="0"/>
                          <a:cs typeface="Tahoma" panose="020B0604030504040204" pitchFamily="34" charset="0"/>
                        </a:defRPr>
                      </a:lvl3pPr>
                      <a:lvl4pPr marL="1600200" indent="-228600" eaLnBrk="0" hangingPunct="0">
                        <a:spcBef>
                          <a:spcPts val="225"/>
                        </a:spcBef>
                        <a:buClr>
                          <a:srgbClr val="E93F35"/>
                        </a:buClr>
                        <a:buSzPct val="112000"/>
                        <a:buFont typeface="Verdana" panose="020B0604030504040204" pitchFamily="34" charset="0"/>
                        <a:defRPr sz="1700">
                          <a:solidFill>
                            <a:schemeClr val="tx1"/>
                          </a:solidFill>
                          <a:latin typeface="Verdana" panose="020B0604030504040204" pitchFamily="34" charset="0"/>
                          <a:cs typeface="Tahoma" panose="020B0604030504040204" pitchFamily="34" charset="0"/>
                        </a:defRPr>
                      </a:lvl4pPr>
                      <a:lvl5pPr marL="2057400" indent="-228600" eaLnBrk="0" hangingPunct="0">
                        <a:spcBef>
                          <a:spcPts val="250"/>
                        </a:spcBef>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5pPr>
                      <a:lvl6pPr marL="25146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6pPr>
                      <a:lvl7pPr marL="29718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7pPr>
                      <a:lvl8pPr marL="34290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8pPr>
                      <a:lvl9pPr marL="38862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9pPr>
                    </a:lstStyle>
                    <a:p>
                      <a:pPr marL="771525" marR="0" lvl="0" indent="0" algn="just" defTabSz="914400" rtl="1" eaLnBrk="1" fontAlgn="base" latinLnBrk="0" hangingPunct="1">
                        <a:lnSpc>
                          <a:spcPct val="115000"/>
                        </a:lnSpc>
                        <a:spcBef>
                          <a:spcPct val="0"/>
                        </a:spcBef>
                        <a:spcAft>
                          <a:spcPts val="1000"/>
                        </a:spcAft>
                        <a:buClrTx/>
                        <a:buSzTx/>
                        <a:buFontTx/>
                        <a:buNone/>
                        <a:tabLst/>
                      </a:pPr>
                      <a:r>
                        <a:rPr kumimoji="0" lang="fa-IR" sz="14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محدویت های تکنولوژیکی</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txBody>
                  <a:tcPr marL="68127" marR="6812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FBFBF"/>
                    </a:solidFill>
                  </a:tcPr>
                </a:tc>
                <a:tc>
                  <a:txBody>
                    <a:bodyPr/>
                    <a:lstStyle>
                      <a:lvl1pPr marL="771525" eaLnBrk="0" hangingPunct="0">
                        <a:spcBef>
                          <a:spcPts val="250"/>
                        </a:spcBef>
                        <a:buClr>
                          <a:schemeClr val="accent1"/>
                        </a:buClr>
                        <a:buSzPct val="80000"/>
                        <a:buFont typeface="Wingdings 2" panose="05020102010507070707" pitchFamily="18" charset="2"/>
                        <a:defRPr sz="2400">
                          <a:solidFill>
                            <a:schemeClr val="tx1"/>
                          </a:solidFill>
                          <a:latin typeface="Verdana" panose="020B0604030504040204" pitchFamily="34" charset="0"/>
                          <a:cs typeface="Tahoma" panose="020B0604030504040204" pitchFamily="34" charset="0"/>
                        </a:defRPr>
                      </a:lvl1pPr>
                      <a:lvl2pPr marL="742950" indent="-285750" eaLnBrk="0" hangingPunct="0">
                        <a:spcBef>
                          <a:spcPts val="250"/>
                        </a:spcBef>
                        <a:buClr>
                          <a:schemeClr val="accent1"/>
                        </a:buClr>
                        <a:buSzPct val="100000"/>
                        <a:buFont typeface="Verdana" panose="020B0604030504040204" pitchFamily="34" charset="0"/>
                        <a:defRPr sz="2000">
                          <a:solidFill>
                            <a:schemeClr val="tx1"/>
                          </a:solidFill>
                          <a:latin typeface="Verdana" panose="020B0604030504040204" pitchFamily="34" charset="0"/>
                          <a:cs typeface="Tahoma" panose="020B0604030504040204" pitchFamily="34" charset="0"/>
                        </a:defRPr>
                      </a:lvl2pPr>
                      <a:lvl3pPr marL="1143000" indent="-228600" eaLnBrk="0" hangingPunct="0">
                        <a:spcBef>
                          <a:spcPts val="250"/>
                        </a:spcBef>
                        <a:buClr>
                          <a:srgbClr val="E93F35"/>
                        </a:buClr>
                        <a:buSzPct val="100000"/>
                        <a:buFont typeface="Wingdings 2" panose="05020102010507070707" pitchFamily="18" charset="2"/>
                        <a:defRPr sz="2000">
                          <a:solidFill>
                            <a:schemeClr val="tx1"/>
                          </a:solidFill>
                          <a:latin typeface="Verdana" panose="020B0604030504040204" pitchFamily="34" charset="0"/>
                          <a:cs typeface="Tahoma" panose="020B0604030504040204" pitchFamily="34" charset="0"/>
                        </a:defRPr>
                      </a:lvl3pPr>
                      <a:lvl4pPr marL="1600200" indent="-228600" eaLnBrk="0" hangingPunct="0">
                        <a:spcBef>
                          <a:spcPts val="225"/>
                        </a:spcBef>
                        <a:buClr>
                          <a:srgbClr val="E93F35"/>
                        </a:buClr>
                        <a:buSzPct val="112000"/>
                        <a:buFont typeface="Verdana" panose="020B0604030504040204" pitchFamily="34" charset="0"/>
                        <a:defRPr sz="1700">
                          <a:solidFill>
                            <a:schemeClr val="tx1"/>
                          </a:solidFill>
                          <a:latin typeface="Verdana" panose="020B0604030504040204" pitchFamily="34" charset="0"/>
                          <a:cs typeface="Tahoma" panose="020B0604030504040204" pitchFamily="34" charset="0"/>
                        </a:defRPr>
                      </a:lvl4pPr>
                      <a:lvl5pPr marL="2057400" indent="-228600" eaLnBrk="0" hangingPunct="0">
                        <a:spcBef>
                          <a:spcPts val="250"/>
                        </a:spcBef>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5pPr>
                      <a:lvl6pPr marL="25146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6pPr>
                      <a:lvl7pPr marL="29718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7pPr>
                      <a:lvl8pPr marL="34290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8pPr>
                      <a:lvl9pPr marL="38862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9pPr>
                    </a:lstStyle>
                    <a:p>
                      <a:pPr marL="771525" marR="0" lvl="0" indent="0" algn="just" defTabSz="914400" rtl="1" eaLnBrk="1" fontAlgn="base" latinLnBrk="0" hangingPunct="1">
                        <a:lnSpc>
                          <a:spcPct val="115000"/>
                        </a:lnSpc>
                        <a:spcBef>
                          <a:spcPct val="0"/>
                        </a:spcBef>
                        <a:spcAft>
                          <a:spcPts val="1000"/>
                        </a:spcAft>
                        <a:buClrTx/>
                        <a:buSzTx/>
                        <a:buFontTx/>
                        <a:buNone/>
                        <a:tabLst/>
                      </a:pPr>
                      <a:r>
                        <a:rPr kumimoji="0" lang="fa-IR" sz="14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محدودیت های غیر تکنولوژیکی</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txBody>
                  <a:tcPr marL="68127" marR="6812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FBFBF"/>
                    </a:solidFill>
                  </a:tcPr>
                </a:tc>
                <a:extLst>
                  <a:ext uri="{0D108BD9-81ED-4DB2-BD59-A6C34878D82A}">
                    <a16:rowId xmlns:a16="http://schemas.microsoft.com/office/drawing/2014/main" val="10000"/>
                  </a:ext>
                </a:extLst>
              </a:tr>
              <a:tr h="3760788">
                <a:tc>
                  <a:txBody>
                    <a:bodyPr/>
                    <a:lstStyle>
                      <a:lvl1pPr marL="342900" indent="-342900" eaLnBrk="0" hangingPunct="0">
                        <a:spcBef>
                          <a:spcPts val="250"/>
                        </a:spcBef>
                        <a:buClr>
                          <a:schemeClr val="accent1"/>
                        </a:buClr>
                        <a:buSzPct val="80000"/>
                        <a:buFont typeface="Wingdings 2" panose="05020102010507070707" pitchFamily="18" charset="2"/>
                        <a:defRPr sz="2400">
                          <a:solidFill>
                            <a:schemeClr val="tx1"/>
                          </a:solidFill>
                          <a:latin typeface="Verdana" panose="020B0604030504040204" pitchFamily="34" charset="0"/>
                          <a:cs typeface="Tahoma" panose="020B0604030504040204" pitchFamily="34" charset="0"/>
                        </a:defRPr>
                      </a:lvl1pPr>
                      <a:lvl2pPr marL="742950" indent="-285750" eaLnBrk="0" hangingPunct="0">
                        <a:spcBef>
                          <a:spcPts val="250"/>
                        </a:spcBef>
                        <a:buClr>
                          <a:schemeClr val="accent1"/>
                        </a:buClr>
                        <a:buSzPct val="100000"/>
                        <a:buFont typeface="Verdana" panose="020B0604030504040204" pitchFamily="34" charset="0"/>
                        <a:defRPr sz="2000">
                          <a:solidFill>
                            <a:schemeClr val="tx1"/>
                          </a:solidFill>
                          <a:latin typeface="Verdana" panose="020B0604030504040204" pitchFamily="34" charset="0"/>
                          <a:cs typeface="Tahoma" panose="020B0604030504040204" pitchFamily="34" charset="0"/>
                        </a:defRPr>
                      </a:lvl2pPr>
                      <a:lvl3pPr marL="1143000" indent="-228600" eaLnBrk="0" hangingPunct="0">
                        <a:spcBef>
                          <a:spcPts val="250"/>
                        </a:spcBef>
                        <a:buClr>
                          <a:srgbClr val="E93F35"/>
                        </a:buClr>
                        <a:buSzPct val="100000"/>
                        <a:buFont typeface="Wingdings 2" panose="05020102010507070707" pitchFamily="18" charset="2"/>
                        <a:defRPr sz="2000">
                          <a:solidFill>
                            <a:schemeClr val="tx1"/>
                          </a:solidFill>
                          <a:latin typeface="Verdana" panose="020B0604030504040204" pitchFamily="34" charset="0"/>
                          <a:cs typeface="Tahoma" panose="020B0604030504040204" pitchFamily="34" charset="0"/>
                        </a:defRPr>
                      </a:lvl3pPr>
                      <a:lvl4pPr marL="1600200" indent="-228600" eaLnBrk="0" hangingPunct="0">
                        <a:spcBef>
                          <a:spcPts val="225"/>
                        </a:spcBef>
                        <a:buClr>
                          <a:srgbClr val="E93F35"/>
                        </a:buClr>
                        <a:buSzPct val="112000"/>
                        <a:buFont typeface="Verdana" panose="020B0604030504040204" pitchFamily="34" charset="0"/>
                        <a:defRPr sz="1700">
                          <a:solidFill>
                            <a:schemeClr val="tx1"/>
                          </a:solidFill>
                          <a:latin typeface="Verdana" panose="020B0604030504040204" pitchFamily="34" charset="0"/>
                          <a:cs typeface="Tahoma" panose="020B0604030504040204" pitchFamily="34" charset="0"/>
                        </a:defRPr>
                      </a:lvl4pPr>
                      <a:lvl5pPr marL="2057400" indent="-228600" eaLnBrk="0" hangingPunct="0">
                        <a:spcBef>
                          <a:spcPts val="250"/>
                        </a:spcBef>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5pPr>
                      <a:lvl6pPr marL="25146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6pPr>
                      <a:lvl7pPr marL="29718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7pPr>
                      <a:lvl8pPr marL="34290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8pPr>
                      <a:lvl9pPr marL="38862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9pPr>
                    </a:lstStyle>
                    <a:p>
                      <a:pPr marL="342900" marR="0" lvl="0" indent="-342900" algn="r" defTabSz="914400" rtl="1" eaLnBrk="1" fontAlgn="base" latinLnBrk="0" hangingPunct="1">
                        <a:lnSpc>
                          <a:spcPct val="115000"/>
                        </a:lnSpc>
                        <a:spcBef>
                          <a:spcPct val="0"/>
                        </a:spcBef>
                        <a:spcAft>
                          <a:spcPts val="1000"/>
                        </a:spcAft>
                        <a:buClrTx/>
                        <a:buSzTx/>
                        <a:buFont typeface="Verdana" panose="020B0604030504040204" pitchFamily="34" charset="0"/>
                        <a:buAutoNum type="arabicPeriod"/>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کمبود استانداردهای جامع پذیرفته شده برای کیفیت، ایمنی و قابلیت اتکا وجود دارد.</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Verdana" panose="020B0604030504040204" pitchFamily="34" charset="0"/>
                        <a:buAutoNum type="arabicPeriod"/>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پهنای باند ارتباطی نا کافی می باشد.</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Verdana" panose="020B0604030504040204" pitchFamily="34" charset="0"/>
                        <a:buAutoNum type="arabicPeriod"/>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ابزارهای توسعه نرم افزاری هنوز در حال تکامل می باشند.</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Verdana" panose="020B0604030504040204" pitchFamily="34" charset="0"/>
                        <a:buAutoNum type="arabicPeriod"/>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در ادغام اینترنت و نرم افزار </a:t>
                      </a:r>
                      <a:r>
                        <a:rPr kumimoji="0" lang="en-US"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EC</a:t>
                      </a: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 با برخی کاربرد ها و پایگاه های داده ای موجود (به خصوص قانونی) مشکلاتی وجود دارد.</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Verdana" panose="020B0604030504040204" pitchFamily="34" charset="0"/>
                        <a:buAutoNum type="arabicPeriod"/>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سرورهای مخصوص وب و همچنین سرورهای شبکه به نیاز می باشند (هزینه اضافه).</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Verdana" panose="020B0604030504040204" pitchFamily="34" charset="0"/>
                        <a:buAutoNum type="arabicPeriod"/>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دسترسی به اینترنت هنوز هم پر هزینه و یا مشکل است</a:t>
                      </a:r>
                      <a:r>
                        <a:rPr kumimoji="0" lang="fa-IR" sz="14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txBody>
                  <a:tcPr marL="68127" marR="6812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ts val="250"/>
                        </a:spcBef>
                        <a:buClr>
                          <a:schemeClr val="accent1"/>
                        </a:buClr>
                        <a:buSzPct val="80000"/>
                        <a:buFont typeface="Wingdings 2" panose="05020102010507070707" pitchFamily="18" charset="2"/>
                        <a:defRPr sz="2400">
                          <a:solidFill>
                            <a:schemeClr val="tx1"/>
                          </a:solidFill>
                          <a:latin typeface="Verdana" panose="020B0604030504040204" pitchFamily="34" charset="0"/>
                          <a:cs typeface="Tahoma" panose="020B0604030504040204" pitchFamily="34" charset="0"/>
                        </a:defRPr>
                      </a:lvl1pPr>
                      <a:lvl2pPr marL="742950" indent="-285750" eaLnBrk="0" hangingPunct="0">
                        <a:spcBef>
                          <a:spcPts val="250"/>
                        </a:spcBef>
                        <a:buClr>
                          <a:schemeClr val="accent1"/>
                        </a:buClr>
                        <a:buSzPct val="100000"/>
                        <a:buFont typeface="Verdana" panose="020B0604030504040204" pitchFamily="34" charset="0"/>
                        <a:defRPr sz="2000">
                          <a:solidFill>
                            <a:schemeClr val="tx1"/>
                          </a:solidFill>
                          <a:latin typeface="Verdana" panose="020B0604030504040204" pitchFamily="34" charset="0"/>
                          <a:cs typeface="Tahoma" panose="020B0604030504040204" pitchFamily="34" charset="0"/>
                        </a:defRPr>
                      </a:lvl2pPr>
                      <a:lvl3pPr marL="1143000" indent="-228600" eaLnBrk="0" hangingPunct="0">
                        <a:spcBef>
                          <a:spcPts val="250"/>
                        </a:spcBef>
                        <a:buClr>
                          <a:srgbClr val="E93F35"/>
                        </a:buClr>
                        <a:buSzPct val="100000"/>
                        <a:buFont typeface="Wingdings 2" panose="05020102010507070707" pitchFamily="18" charset="2"/>
                        <a:defRPr sz="2000">
                          <a:solidFill>
                            <a:schemeClr val="tx1"/>
                          </a:solidFill>
                          <a:latin typeface="Verdana" panose="020B0604030504040204" pitchFamily="34" charset="0"/>
                          <a:cs typeface="Tahoma" panose="020B0604030504040204" pitchFamily="34" charset="0"/>
                        </a:defRPr>
                      </a:lvl3pPr>
                      <a:lvl4pPr marL="1600200" indent="-228600" eaLnBrk="0" hangingPunct="0">
                        <a:spcBef>
                          <a:spcPts val="225"/>
                        </a:spcBef>
                        <a:buClr>
                          <a:srgbClr val="E93F35"/>
                        </a:buClr>
                        <a:buSzPct val="112000"/>
                        <a:buFont typeface="Verdana" panose="020B0604030504040204" pitchFamily="34" charset="0"/>
                        <a:defRPr sz="1700">
                          <a:solidFill>
                            <a:schemeClr val="tx1"/>
                          </a:solidFill>
                          <a:latin typeface="Verdana" panose="020B0604030504040204" pitchFamily="34" charset="0"/>
                          <a:cs typeface="Tahoma" panose="020B0604030504040204" pitchFamily="34" charset="0"/>
                        </a:defRPr>
                      </a:lvl4pPr>
                      <a:lvl5pPr marL="2057400" indent="-228600" eaLnBrk="0" hangingPunct="0">
                        <a:spcBef>
                          <a:spcPts val="250"/>
                        </a:spcBef>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5pPr>
                      <a:lvl6pPr marL="25146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6pPr>
                      <a:lvl7pPr marL="29718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7pPr>
                      <a:lvl8pPr marL="34290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8pPr>
                      <a:lvl9pPr marL="38862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9pPr>
                    </a:lstStyle>
                    <a:p>
                      <a:pPr marL="342900" marR="0" lvl="0" indent="-342900" algn="r" defTabSz="914400" rtl="1" eaLnBrk="1" fontAlgn="base" latinLnBrk="0" hangingPunct="1">
                        <a:lnSpc>
                          <a:spcPct val="115000"/>
                        </a:lnSpc>
                        <a:spcBef>
                          <a:spcPct val="0"/>
                        </a:spcBef>
                        <a:spcAft>
                          <a:spcPct val="0"/>
                        </a:spcAft>
                        <a:buClrTx/>
                        <a:buSzTx/>
                        <a:buFont typeface="Verdana" panose="020B0604030504040204" pitchFamily="34" charset="0"/>
                        <a:buAutoNum type="arabicPeriod"/>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ملاحظات امنیتی و مباحث حریم خصوصی مشتریان را از خرید باز می دارد.</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ct val="0"/>
                        </a:spcAft>
                        <a:buClrTx/>
                        <a:buSzTx/>
                        <a:buFont typeface="Verdana" panose="020B0604030504040204" pitchFamily="34" charset="0"/>
                        <a:buAutoNum type="arabicPeriod"/>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عدم اطمینان به </a:t>
                      </a:r>
                      <a:r>
                        <a:rPr kumimoji="0" lang="en-US"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EC</a:t>
                      </a: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 و فروشندگان ناشناخته مانع خرید می شود.</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ct val="0"/>
                        </a:spcAft>
                        <a:buClrTx/>
                        <a:buSzTx/>
                        <a:buFont typeface="Verdana" panose="020B0604030504040204" pitchFamily="34" charset="0"/>
                        <a:buAutoNum type="arabicPeriod"/>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مقررات ملی و بین المللی دولتی برخی موانع مانع می شوند.</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ct val="0"/>
                        </a:spcAft>
                        <a:buClrTx/>
                        <a:buSzTx/>
                        <a:buFont typeface="Verdana" panose="020B0604030504040204" pitchFamily="34" charset="0"/>
                        <a:buAutoNum type="arabicPeriod"/>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اندازه گیری مزایای تجارت الکترونیک مشکل است.مثلا اثر بخشی تبلیغات آنلاین، در اینجا فقدان متدولوژی بالغ وجود دارد.</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ct val="0"/>
                        </a:spcAft>
                        <a:buClrTx/>
                        <a:buSzTx/>
                        <a:buFont typeface="Verdana" panose="020B0604030504040204" pitchFamily="34" charset="0"/>
                        <a:buAutoNum type="arabicPeriod"/>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برخی مشتریان علاقه دارند که محصولات را لمس کرده و یا احساس نمایند .مشتریان در مقابل تغییر از فروشگاه واقعی به فروشگاه آنلاین مقاوم هستند.</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ct val="0"/>
                        </a:spcAft>
                        <a:buClrTx/>
                        <a:buSzTx/>
                        <a:buFont typeface="Verdana" panose="020B0604030504040204" pitchFamily="34" charset="0"/>
                        <a:buAutoNum type="arabicPeriod"/>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افراد هنوز هم به طور کافی به مبادلات بدون کاغذ و بدون تماس رو در رو اطمینان ندارند.</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ct val="0"/>
                        </a:spcAft>
                        <a:buClrTx/>
                        <a:buSzTx/>
                        <a:buFont typeface="Verdana" panose="020B0604030504040204" pitchFamily="34" charset="0"/>
                        <a:buAutoNum type="arabicPeriod"/>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تعداد ناکافی فروشندگان و خریداران مورد نیاز برای عملیات تجارت الکترونیکی س.دآور (انبوه قابل توجه) دلیل دیگر نباشد.</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txBody>
                  <a:tcPr marL="68127" marR="6812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22545" name="Rectangle 25"/>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tabLst>
                <a:tab pos="533400" algn="r"/>
              </a:tabLst>
              <a:defRPr>
                <a:solidFill>
                  <a:schemeClr val="tx1"/>
                </a:solidFill>
                <a:latin typeface="Arial" panose="020B0604020202020204" pitchFamily="34" charset="0"/>
                <a:cs typeface="Arial" panose="020B0604020202020204" pitchFamily="34" charset="0"/>
              </a:defRPr>
            </a:lvl1pPr>
            <a:lvl2pPr marL="742950" indent="-285750" eaLnBrk="0" hangingPunct="0">
              <a:tabLst>
                <a:tab pos="533400" algn="r"/>
              </a:tabLst>
              <a:defRPr>
                <a:solidFill>
                  <a:schemeClr val="tx1"/>
                </a:solidFill>
                <a:latin typeface="Arial" panose="020B0604020202020204" pitchFamily="34" charset="0"/>
                <a:cs typeface="Arial" panose="020B0604020202020204" pitchFamily="34" charset="0"/>
              </a:defRPr>
            </a:lvl2pPr>
            <a:lvl3pPr marL="1143000" indent="-228600" eaLnBrk="0" hangingPunct="0">
              <a:tabLst>
                <a:tab pos="533400" algn="r"/>
              </a:tabLst>
              <a:defRPr>
                <a:solidFill>
                  <a:schemeClr val="tx1"/>
                </a:solidFill>
                <a:latin typeface="Arial" panose="020B0604020202020204" pitchFamily="34" charset="0"/>
                <a:cs typeface="Arial" panose="020B0604020202020204" pitchFamily="34" charset="0"/>
              </a:defRPr>
            </a:lvl3pPr>
            <a:lvl4pPr marL="1600200" indent="-228600" eaLnBrk="0" hangingPunct="0">
              <a:tabLst>
                <a:tab pos="533400" algn="r"/>
              </a:tabLst>
              <a:defRPr>
                <a:solidFill>
                  <a:schemeClr val="tx1"/>
                </a:solidFill>
                <a:latin typeface="Arial" panose="020B0604020202020204" pitchFamily="34" charset="0"/>
                <a:cs typeface="Arial" panose="020B0604020202020204" pitchFamily="34" charset="0"/>
              </a:defRPr>
            </a:lvl4pPr>
            <a:lvl5pPr marL="2057400" indent="-228600" eaLnBrk="0" hangingPunct="0">
              <a:tabLst>
                <a:tab pos="533400" algn="r"/>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533400" algn="r"/>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533400" algn="r"/>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533400" algn="r"/>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533400" algn="r"/>
              </a:tabLst>
              <a:defRPr>
                <a:solidFill>
                  <a:schemeClr val="tx1"/>
                </a:solidFill>
                <a:latin typeface="Arial" panose="020B0604020202020204" pitchFamily="34" charset="0"/>
                <a:cs typeface="Arial" panose="020B0604020202020204" pitchFamily="34" charset="0"/>
              </a:defRPr>
            </a:lvl9pPr>
          </a:lstStyle>
          <a:p>
            <a:endParaRPr lang="en-US"/>
          </a:p>
        </p:txBody>
      </p:sp>
      <p:sp>
        <p:nvSpPr>
          <p:cNvPr id="22546" name="Rectangle 27"/>
          <p:cNvSpPr>
            <a:spLocks noChangeArrowheads="1"/>
          </p:cNvSpPr>
          <p:nvPr/>
        </p:nvSpPr>
        <p:spPr bwMode="auto">
          <a:xfrm>
            <a:off x="0" y="4572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tabLst>
                <a:tab pos="533400" algn="r"/>
              </a:tabLst>
              <a:defRPr>
                <a:solidFill>
                  <a:schemeClr val="tx1"/>
                </a:solidFill>
                <a:latin typeface="Arial" panose="020B0604020202020204" pitchFamily="34" charset="0"/>
                <a:cs typeface="Arial" panose="020B0604020202020204" pitchFamily="34" charset="0"/>
              </a:defRPr>
            </a:lvl1pPr>
            <a:lvl2pPr marL="742950" indent="-285750" eaLnBrk="0" hangingPunct="0">
              <a:tabLst>
                <a:tab pos="533400" algn="r"/>
              </a:tabLst>
              <a:defRPr>
                <a:solidFill>
                  <a:schemeClr val="tx1"/>
                </a:solidFill>
                <a:latin typeface="Arial" panose="020B0604020202020204" pitchFamily="34" charset="0"/>
                <a:cs typeface="Arial" panose="020B0604020202020204" pitchFamily="34" charset="0"/>
              </a:defRPr>
            </a:lvl2pPr>
            <a:lvl3pPr marL="1143000" indent="-228600" eaLnBrk="0" hangingPunct="0">
              <a:tabLst>
                <a:tab pos="533400" algn="r"/>
              </a:tabLst>
              <a:defRPr>
                <a:solidFill>
                  <a:schemeClr val="tx1"/>
                </a:solidFill>
                <a:latin typeface="Arial" panose="020B0604020202020204" pitchFamily="34" charset="0"/>
                <a:cs typeface="Arial" panose="020B0604020202020204" pitchFamily="34" charset="0"/>
              </a:defRPr>
            </a:lvl3pPr>
            <a:lvl4pPr marL="1600200" indent="-228600" eaLnBrk="0" hangingPunct="0">
              <a:tabLst>
                <a:tab pos="533400" algn="r"/>
              </a:tabLst>
              <a:defRPr>
                <a:solidFill>
                  <a:schemeClr val="tx1"/>
                </a:solidFill>
                <a:latin typeface="Arial" panose="020B0604020202020204" pitchFamily="34" charset="0"/>
                <a:cs typeface="Arial" panose="020B0604020202020204" pitchFamily="34" charset="0"/>
              </a:defRPr>
            </a:lvl4pPr>
            <a:lvl5pPr marL="2057400" indent="-228600" eaLnBrk="0" hangingPunct="0">
              <a:tabLst>
                <a:tab pos="533400" algn="r"/>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533400" algn="r"/>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533400" algn="r"/>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533400" algn="r"/>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533400" algn="r"/>
              </a:tabLst>
              <a:defRPr>
                <a:solidFill>
                  <a:schemeClr val="tx1"/>
                </a:solidFill>
                <a:latin typeface="Arial" panose="020B0604020202020204" pitchFamily="34" charset="0"/>
                <a:cs typeface="Arial" panose="020B0604020202020204" pitchFamily="34" charset="0"/>
              </a:defRPr>
            </a:lvl9pPr>
          </a:lstStyle>
          <a:p>
            <a:endParaRPr lang="en-US"/>
          </a:p>
        </p:txBody>
      </p:sp>
      <p:sp>
        <p:nvSpPr>
          <p:cNvPr id="22547" name="Text Box 28"/>
          <p:cNvSpPr txBox="1">
            <a:spLocks noChangeArrowheads="1"/>
          </p:cNvSpPr>
          <p:nvPr/>
        </p:nvSpPr>
        <p:spPr bwMode="auto">
          <a:xfrm>
            <a:off x="5638800" y="6096000"/>
            <a:ext cx="3038475"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spcAft>
                <a:spcPts val="1000"/>
              </a:spcAft>
            </a:pPr>
            <a:r>
              <a:rPr lang="fa-IR" sz="1400" b="1"/>
              <a:t>شکل 4-1 : محدودیت های تجارت الکترونیکی</a:t>
            </a:r>
            <a:endParaRPr lang="en-US"/>
          </a:p>
        </p:txBody>
      </p:sp>
      <p:pic>
        <p:nvPicPr>
          <p:cNvPr id="2254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Box 13"/>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15" name="Arc 14"/>
          <p:cNvSpPr/>
          <p:nvPr/>
        </p:nvSpPr>
        <p:spPr>
          <a:xfrm rot="20086497">
            <a:off x="-161925" y="457200"/>
            <a:ext cx="3160713" cy="3057525"/>
          </a:xfrm>
          <a:prstGeom prst="arc">
            <a:avLst>
              <a:gd name="adj1" fmla="val 14204055"/>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heckerboard(across)">
                                      <p:cBhvr>
                                        <p:cTn id="7" dur="500"/>
                                        <p:tgtEl>
                                          <p:spTgt spid="15"/>
                                        </p:tgtEl>
                                      </p:cBhvr>
                                    </p:animEffect>
                                  </p:childTnLst>
                                </p:cTn>
                              </p:par>
                            </p:childTnLst>
                          </p:cTn>
                        </p:par>
                        <p:par>
                          <p:cTn id="8" fill="hold" nodeType="afterGroup">
                            <p:stCondLst>
                              <p:cond delay="500"/>
                            </p:stCondLst>
                            <p:childTnLst>
                              <p:par>
                                <p:cTn id="9" presetID="42" presetClass="entr" presetSubtype="0" fill="hold" grpId="0" nodeType="afterEffect">
                                  <p:stCondLst>
                                    <p:cond delay="0"/>
                                  </p:stCondLst>
                                  <p:childTnLst>
                                    <p:set>
                                      <p:cBhvr>
                                        <p:cTn id="10" dur="1" fill="hold">
                                          <p:stCondLst>
                                            <p:cond delay="0"/>
                                          </p:stCondLst>
                                        </p:cTn>
                                        <p:tgtEl>
                                          <p:spTgt spid="22535"/>
                                        </p:tgtEl>
                                        <p:attrNameLst>
                                          <p:attrName>style.visibility</p:attrName>
                                        </p:attrNameLst>
                                      </p:cBhvr>
                                      <p:to>
                                        <p:strVal val="visible"/>
                                      </p:to>
                                    </p:set>
                                    <p:animEffect transition="in" filter="fade">
                                      <p:cBhvr>
                                        <p:cTn id="11" dur="1000"/>
                                        <p:tgtEl>
                                          <p:spTgt spid="22535"/>
                                        </p:tgtEl>
                                      </p:cBhvr>
                                    </p:animEffect>
                                    <p:anim calcmode="lin" valueType="num">
                                      <p:cBhvr>
                                        <p:cTn id="12" dur="1000" fill="hold"/>
                                        <p:tgtEl>
                                          <p:spTgt spid="22535"/>
                                        </p:tgtEl>
                                        <p:attrNameLst>
                                          <p:attrName>ppt_x</p:attrName>
                                        </p:attrNameLst>
                                      </p:cBhvr>
                                      <p:tavLst>
                                        <p:tav tm="0">
                                          <p:val>
                                            <p:strVal val="#ppt_x"/>
                                          </p:val>
                                        </p:tav>
                                        <p:tav tm="100000">
                                          <p:val>
                                            <p:strVal val="#ppt_x"/>
                                          </p:val>
                                        </p:tav>
                                      </p:tavLst>
                                    </p:anim>
                                    <p:anim calcmode="lin" valueType="num">
                                      <p:cBhvr>
                                        <p:cTn id="13" dur="1000" fill="hold"/>
                                        <p:tgtEl>
                                          <p:spTgt spid="22535"/>
                                        </p:tgtEl>
                                        <p:attrNameLst>
                                          <p:attrName>ppt_y</p:attrName>
                                        </p:attrNameLst>
                                      </p:cBhvr>
                                      <p:tavLst>
                                        <p:tav tm="0">
                                          <p:val>
                                            <p:strVal val="#ppt_y+.1"/>
                                          </p:val>
                                        </p:tav>
                                        <p:tav tm="100000">
                                          <p:val>
                                            <p:strVal val="#ppt_y"/>
                                          </p:val>
                                        </p:tav>
                                      </p:tavLst>
                                    </p:anim>
                                  </p:childTnLst>
                                </p:cTn>
                              </p:par>
                            </p:childTnLst>
                          </p:cTn>
                        </p:par>
                        <p:par>
                          <p:cTn id="14" fill="hold" nodeType="afterGroup">
                            <p:stCondLst>
                              <p:cond delay="1500"/>
                            </p:stCondLst>
                            <p:childTnLst>
                              <p:par>
                                <p:cTn id="15" presetID="30" presetClass="entr" presetSubtype="0" fill="hold" grpId="0" nodeType="afterEffect">
                                  <p:stCondLst>
                                    <p:cond delay="0"/>
                                  </p:stCondLst>
                                  <p:childTnLst>
                                    <p:set>
                                      <p:cBhvr>
                                        <p:cTn id="16" dur="1" fill="hold">
                                          <p:stCondLst>
                                            <p:cond delay="0"/>
                                          </p:stCondLst>
                                        </p:cTn>
                                        <p:tgtEl>
                                          <p:spTgt spid="22536"/>
                                        </p:tgtEl>
                                        <p:attrNameLst>
                                          <p:attrName>style.visibility</p:attrName>
                                        </p:attrNameLst>
                                      </p:cBhvr>
                                      <p:to>
                                        <p:strVal val="visible"/>
                                      </p:to>
                                    </p:set>
                                    <p:animEffect transition="in" filter="fade">
                                      <p:cBhvr>
                                        <p:cTn id="17" dur="800" decel="100000"/>
                                        <p:tgtEl>
                                          <p:spTgt spid="22536"/>
                                        </p:tgtEl>
                                      </p:cBhvr>
                                    </p:animEffect>
                                    <p:anim calcmode="lin" valueType="num">
                                      <p:cBhvr>
                                        <p:cTn id="18" dur="800" decel="100000" fill="hold"/>
                                        <p:tgtEl>
                                          <p:spTgt spid="22536"/>
                                        </p:tgtEl>
                                        <p:attrNameLst>
                                          <p:attrName>style.rotation</p:attrName>
                                        </p:attrNameLst>
                                      </p:cBhvr>
                                      <p:tavLst>
                                        <p:tav tm="0">
                                          <p:val>
                                            <p:fltVal val="-90"/>
                                          </p:val>
                                        </p:tav>
                                        <p:tav tm="100000">
                                          <p:val>
                                            <p:fltVal val="0"/>
                                          </p:val>
                                        </p:tav>
                                      </p:tavLst>
                                    </p:anim>
                                    <p:anim calcmode="lin" valueType="num">
                                      <p:cBhvr>
                                        <p:cTn id="19" dur="800" decel="100000" fill="hold"/>
                                        <p:tgtEl>
                                          <p:spTgt spid="22536"/>
                                        </p:tgtEl>
                                        <p:attrNameLst>
                                          <p:attrName>ppt_x</p:attrName>
                                        </p:attrNameLst>
                                      </p:cBhvr>
                                      <p:tavLst>
                                        <p:tav tm="0">
                                          <p:val>
                                            <p:strVal val="#ppt_x+0.4"/>
                                          </p:val>
                                        </p:tav>
                                        <p:tav tm="100000">
                                          <p:val>
                                            <p:strVal val="#ppt_x-0.05"/>
                                          </p:val>
                                        </p:tav>
                                      </p:tavLst>
                                    </p:anim>
                                    <p:anim calcmode="lin" valueType="num">
                                      <p:cBhvr>
                                        <p:cTn id="20" dur="800" decel="100000" fill="hold"/>
                                        <p:tgtEl>
                                          <p:spTgt spid="22536"/>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22536"/>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22536"/>
                                        </p:tgtEl>
                                        <p:attrNameLst>
                                          <p:attrName>ppt_y</p:attrName>
                                        </p:attrNameLst>
                                      </p:cBhvr>
                                      <p:tavLst>
                                        <p:tav tm="0">
                                          <p:val>
                                            <p:strVal val="#ppt_y+0.1"/>
                                          </p:val>
                                        </p:tav>
                                        <p:tav tm="100000">
                                          <p:val>
                                            <p:strVal val="#ppt_y"/>
                                          </p:val>
                                        </p:tav>
                                      </p:tavLst>
                                    </p:anim>
                                  </p:childTnLst>
                                </p:cTn>
                              </p:par>
                            </p:childTnLst>
                          </p:cTn>
                        </p:par>
                        <p:par>
                          <p:cTn id="23" fill="hold" nodeType="afterGroup">
                            <p:stCondLst>
                              <p:cond delay="2500"/>
                            </p:stCondLst>
                            <p:childTnLst>
                              <p:par>
                                <p:cTn id="24" presetID="18" presetClass="entr" presetSubtype="12" fill="hold" nodeType="after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strips(downLeft)">
                                      <p:cBhvr>
                                        <p:cTn id="26" dur="500"/>
                                        <p:tgtEl>
                                          <p:spTgt spid="11"/>
                                        </p:tgtEl>
                                      </p:cBhvr>
                                    </p:animEffect>
                                  </p:childTnLst>
                                </p:cTn>
                              </p:par>
                            </p:childTnLst>
                          </p:cTn>
                        </p:par>
                        <p:par>
                          <p:cTn id="27" fill="hold" nodeType="afterGroup">
                            <p:stCondLst>
                              <p:cond delay="3000"/>
                            </p:stCondLst>
                            <p:childTnLst>
                              <p:par>
                                <p:cTn id="28" presetID="36" presetClass="emph" presetSubtype="0" fill="hold" grpId="0" nodeType="afterEffect">
                                  <p:stCondLst>
                                    <p:cond delay="0"/>
                                  </p:stCondLst>
                                  <p:iterate type="lt">
                                    <p:tmPct val="10000"/>
                                  </p:iterate>
                                  <p:childTnLst>
                                    <p:animScale>
                                      <p:cBhvr>
                                        <p:cTn id="29" dur="250" autoRev="1" fill="hold">
                                          <p:stCondLst>
                                            <p:cond delay="0"/>
                                          </p:stCondLst>
                                        </p:cTn>
                                        <p:tgtEl>
                                          <p:spTgt spid="14"/>
                                        </p:tgtEl>
                                      </p:cBhvr>
                                      <p:to x="80000" y="100000"/>
                                    </p:animScale>
                                    <p:anim by="(#ppt_w*0.10)" calcmode="lin" valueType="num">
                                      <p:cBhvr>
                                        <p:cTn id="30" dur="250" autoRev="1" fill="hold">
                                          <p:stCondLst>
                                            <p:cond delay="0"/>
                                          </p:stCondLst>
                                        </p:cTn>
                                        <p:tgtEl>
                                          <p:spTgt spid="14"/>
                                        </p:tgtEl>
                                        <p:attrNameLst>
                                          <p:attrName>ppt_x</p:attrName>
                                        </p:attrNameLst>
                                      </p:cBhvr>
                                    </p:anim>
                                    <p:anim by="(-#ppt_w*0.10)" calcmode="lin" valueType="num">
                                      <p:cBhvr>
                                        <p:cTn id="31" dur="250" autoRev="1" fill="hold">
                                          <p:stCondLst>
                                            <p:cond delay="0"/>
                                          </p:stCondLst>
                                        </p:cTn>
                                        <p:tgtEl>
                                          <p:spTgt spid="14"/>
                                        </p:tgtEl>
                                        <p:attrNameLst>
                                          <p:attrName>ppt_y</p:attrName>
                                        </p:attrNameLst>
                                      </p:cBhvr>
                                    </p:anim>
                                    <p:animRot by="-480000">
                                      <p:cBhvr>
                                        <p:cTn id="32" dur="250" autoRev="1" fill="hold">
                                          <p:stCondLst>
                                            <p:cond delay="0"/>
                                          </p:stCondLst>
                                        </p:cTn>
                                        <p:tgtEl>
                                          <p:spTgt spid="1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5" grpId="0"/>
      <p:bldP spid="22536" grpId="0"/>
      <p:bldP spid="14" grpId="0"/>
      <p:bldP spid="1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6" name="Arc 5"/>
          <p:cNvSpPr/>
          <p:nvPr/>
        </p:nvSpPr>
        <p:spPr>
          <a:xfrm rot="20086497">
            <a:off x="-161925" y="457200"/>
            <a:ext cx="3160713" cy="3057525"/>
          </a:xfrm>
          <a:prstGeom prst="arc">
            <a:avLst>
              <a:gd name="adj1" fmla="val 14894973"/>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7" name="Wave 6"/>
          <p:cNvSpPr/>
          <p:nvPr/>
        </p:nvSpPr>
        <p:spPr>
          <a:xfrm>
            <a:off x="5638800" y="3810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400" b="1" dirty="0"/>
              <a:t>فصل اول</a:t>
            </a:r>
            <a:endParaRPr lang="en-US" sz="2400" b="1" dirty="0"/>
          </a:p>
        </p:txBody>
      </p:sp>
      <p:sp>
        <p:nvSpPr>
          <p:cNvPr id="23559" name="TextBox 7"/>
          <p:cNvSpPr txBox="1">
            <a:spLocks noChangeArrowheads="1"/>
          </p:cNvSpPr>
          <p:nvPr/>
        </p:nvSpPr>
        <p:spPr bwMode="auto">
          <a:xfrm>
            <a:off x="3048000" y="1524000"/>
            <a:ext cx="56165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2000" b="1" dirty="0"/>
              <a:t>5-1 انقالاب دیجیتالی و تاثیر اقتصادی آن بر تجارت الکترونیکی </a:t>
            </a:r>
            <a:endParaRPr lang="en-US" sz="2000" dirty="0"/>
          </a:p>
          <a:p>
            <a:pPr eaLnBrk="1" hangingPunct="1"/>
            <a:endParaRPr lang="en-US" sz="2000" dirty="0"/>
          </a:p>
        </p:txBody>
      </p:sp>
      <p:sp>
        <p:nvSpPr>
          <p:cNvPr id="23560" name="TextBox 8"/>
          <p:cNvSpPr txBox="1">
            <a:spLocks noChangeArrowheads="1"/>
          </p:cNvSpPr>
          <p:nvPr/>
        </p:nvSpPr>
        <p:spPr bwMode="auto">
          <a:xfrm>
            <a:off x="685800" y="1905000"/>
            <a:ext cx="7924800" cy="258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lnSpc>
                <a:spcPct val="150000"/>
              </a:lnSpc>
            </a:pPr>
            <a:r>
              <a:rPr lang="fa-IR"/>
              <a:t>انقلاب دیجیتالی </a:t>
            </a:r>
            <a:endParaRPr lang="en-US"/>
          </a:p>
          <a:p>
            <a:pPr algn="r" rtl="1" eaLnBrk="1" hangingPunct="1">
              <a:lnSpc>
                <a:spcPct val="150000"/>
              </a:lnSpc>
            </a:pPr>
            <a:r>
              <a:rPr lang="fa-IR"/>
              <a:t>اقتصاد دیجیتالی به اقتصادی گفته می شود که مبتنی بر تکنوژی های دیجیتالی است و شامل شبکه های ارتباطی دیجیتالی (اینترنت ، اینترانت، اکسترانت و ونهای خصوصی) ، کامپیوترها ،نرم افزار و دیگر تکنولوژی های اطلاعاتی مرتبط می باشد. برخی مواقع به اقتصاد دیجیتالی، اقتصاد اینترنتی، اقتصاد جدید یا اقتصاد وب  نیز می گویند.</a:t>
            </a:r>
            <a:endParaRPr lang="en-US"/>
          </a:p>
          <a:p>
            <a:pPr algn="r" eaLnBrk="1" hangingPunct="1">
              <a:lnSpc>
                <a:spcPct val="150000"/>
              </a:lnSpc>
            </a:pPr>
            <a:endParaRPr lang="en-US"/>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par>
                          <p:cTn id="8" fill="hold" nodeType="afterGroup">
                            <p:stCondLst>
                              <p:cond delay="1950"/>
                            </p:stCondLst>
                            <p:childTnLst>
                              <p:par>
                                <p:cTn id="9" presetID="26" presetClass="entr" presetSubtype="0" fill="hold" grpId="0" nodeType="afterEffect">
                                  <p:stCondLst>
                                    <p:cond delay="0"/>
                                  </p:stCondLst>
                                  <p:childTnLst>
                                    <p:set>
                                      <p:cBhvr>
                                        <p:cTn id="10" dur="1" fill="hold">
                                          <p:stCondLst>
                                            <p:cond delay="0"/>
                                          </p:stCondLst>
                                        </p:cTn>
                                        <p:tgtEl>
                                          <p:spTgt spid="23559"/>
                                        </p:tgtEl>
                                        <p:attrNameLst>
                                          <p:attrName>style.visibility</p:attrName>
                                        </p:attrNameLst>
                                      </p:cBhvr>
                                      <p:to>
                                        <p:strVal val="visible"/>
                                      </p:to>
                                    </p:set>
                                    <p:animEffect transition="in" filter="wipe(down)">
                                      <p:cBhvr>
                                        <p:cTn id="11" dur="145">
                                          <p:stCondLst>
                                            <p:cond delay="0"/>
                                          </p:stCondLst>
                                        </p:cTn>
                                        <p:tgtEl>
                                          <p:spTgt spid="23559"/>
                                        </p:tgtEl>
                                      </p:cBhvr>
                                    </p:animEffect>
                                    <p:anim calcmode="lin" valueType="num">
                                      <p:cBhvr>
                                        <p:cTn id="12" dur="456" tmFilter="0,0; 0.14,0.36; 0.43,0.73; 0.71,0.91; 1.0,1.0">
                                          <p:stCondLst>
                                            <p:cond delay="0"/>
                                          </p:stCondLst>
                                        </p:cTn>
                                        <p:tgtEl>
                                          <p:spTgt spid="23559"/>
                                        </p:tgtEl>
                                        <p:attrNameLst>
                                          <p:attrName>ppt_x</p:attrName>
                                        </p:attrNameLst>
                                      </p:cBhvr>
                                      <p:tavLst>
                                        <p:tav tm="0">
                                          <p:val>
                                            <p:strVal val="#ppt_x-0.25"/>
                                          </p:val>
                                        </p:tav>
                                        <p:tav tm="100000">
                                          <p:val>
                                            <p:strVal val="#ppt_x"/>
                                          </p:val>
                                        </p:tav>
                                      </p:tavLst>
                                    </p:anim>
                                    <p:anim calcmode="lin" valueType="num">
                                      <p:cBhvr>
                                        <p:cTn id="13" dur="166" tmFilter="0.0,0.0; 0.25,0.07; 0.50,0.2; 0.75,0.467; 1.0,1.0">
                                          <p:stCondLst>
                                            <p:cond delay="0"/>
                                          </p:stCondLst>
                                        </p:cTn>
                                        <p:tgtEl>
                                          <p:spTgt spid="23559"/>
                                        </p:tgtEl>
                                        <p:attrNameLst>
                                          <p:attrName>ppt_y</p:attrName>
                                        </p:attrNameLst>
                                      </p:cBhvr>
                                      <p:tavLst>
                                        <p:tav tm="0" fmla="#ppt_y-sin(pi*$)/3">
                                          <p:val>
                                            <p:fltVal val="0.5"/>
                                          </p:val>
                                        </p:tav>
                                        <p:tav tm="100000">
                                          <p:val>
                                            <p:fltVal val="1"/>
                                          </p:val>
                                        </p:tav>
                                      </p:tavLst>
                                    </p:anim>
                                    <p:anim calcmode="lin" valueType="num">
                                      <p:cBhvr>
                                        <p:cTn id="14" dur="166" tmFilter="0, 0; 0.125,0.2665; 0.25,0.4; 0.375,0.465; 0.5,0.5;  0.625,0.535; 0.75,0.6; 0.875,0.7335; 1,1">
                                          <p:stCondLst>
                                            <p:cond delay="166"/>
                                          </p:stCondLst>
                                        </p:cTn>
                                        <p:tgtEl>
                                          <p:spTgt spid="23559"/>
                                        </p:tgtEl>
                                        <p:attrNameLst>
                                          <p:attrName>ppt_y</p:attrName>
                                        </p:attrNameLst>
                                      </p:cBhvr>
                                      <p:tavLst>
                                        <p:tav tm="0" fmla="#ppt_y-sin(pi*$)/9">
                                          <p:val>
                                            <p:fltVal val="0"/>
                                          </p:val>
                                        </p:tav>
                                        <p:tav tm="100000">
                                          <p:val>
                                            <p:fltVal val="1"/>
                                          </p:val>
                                        </p:tav>
                                      </p:tavLst>
                                    </p:anim>
                                    <p:anim calcmode="lin" valueType="num">
                                      <p:cBhvr>
                                        <p:cTn id="15" dur="83" tmFilter="0, 0; 0.125,0.2665; 0.25,0.4; 0.375,0.465; 0.5,0.5;  0.625,0.535; 0.75,0.6; 0.875,0.7335; 1,1">
                                          <p:stCondLst>
                                            <p:cond delay="331"/>
                                          </p:stCondLst>
                                        </p:cTn>
                                        <p:tgtEl>
                                          <p:spTgt spid="23559"/>
                                        </p:tgtEl>
                                        <p:attrNameLst>
                                          <p:attrName>ppt_y</p:attrName>
                                        </p:attrNameLst>
                                      </p:cBhvr>
                                      <p:tavLst>
                                        <p:tav tm="0" fmla="#ppt_y-sin(pi*$)/27">
                                          <p:val>
                                            <p:fltVal val="0"/>
                                          </p:val>
                                        </p:tav>
                                        <p:tav tm="100000">
                                          <p:val>
                                            <p:fltVal val="1"/>
                                          </p:val>
                                        </p:tav>
                                      </p:tavLst>
                                    </p:anim>
                                    <p:anim calcmode="lin" valueType="num">
                                      <p:cBhvr>
                                        <p:cTn id="16" dur="41" tmFilter="0, 0; 0.125,0.2665; 0.25,0.4; 0.375,0.465; 0.5,0.5;  0.625,0.535; 0.75,0.6; 0.875,0.7335; 1,1">
                                          <p:stCondLst>
                                            <p:cond delay="414"/>
                                          </p:stCondLst>
                                        </p:cTn>
                                        <p:tgtEl>
                                          <p:spTgt spid="23559"/>
                                        </p:tgtEl>
                                        <p:attrNameLst>
                                          <p:attrName>ppt_y</p:attrName>
                                        </p:attrNameLst>
                                      </p:cBhvr>
                                      <p:tavLst>
                                        <p:tav tm="0" fmla="#ppt_y-sin(pi*$)/81">
                                          <p:val>
                                            <p:fltVal val="0"/>
                                          </p:val>
                                        </p:tav>
                                        <p:tav tm="100000">
                                          <p:val>
                                            <p:fltVal val="1"/>
                                          </p:val>
                                        </p:tav>
                                      </p:tavLst>
                                    </p:anim>
                                    <p:animScale>
                                      <p:cBhvr>
                                        <p:cTn id="17" dur="7">
                                          <p:stCondLst>
                                            <p:cond delay="162"/>
                                          </p:stCondLst>
                                        </p:cTn>
                                        <p:tgtEl>
                                          <p:spTgt spid="23559"/>
                                        </p:tgtEl>
                                      </p:cBhvr>
                                      <p:to x="100000" y="60000"/>
                                    </p:animScale>
                                    <p:animScale>
                                      <p:cBhvr>
                                        <p:cTn id="18" dur="41" decel="50000">
                                          <p:stCondLst>
                                            <p:cond delay="169"/>
                                          </p:stCondLst>
                                        </p:cTn>
                                        <p:tgtEl>
                                          <p:spTgt spid="23559"/>
                                        </p:tgtEl>
                                      </p:cBhvr>
                                      <p:to x="100000" y="100000"/>
                                    </p:animScale>
                                    <p:animScale>
                                      <p:cBhvr>
                                        <p:cTn id="19" dur="7">
                                          <p:stCondLst>
                                            <p:cond delay="328"/>
                                          </p:stCondLst>
                                        </p:cTn>
                                        <p:tgtEl>
                                          <p:spTgt spid="23559"/>
                                        </p:tgtEl>
                                      </p:cBhvr>
                                      <p:to x="100000" y="80000"/>
                                    </p:animScale>
                                    <p:animScale>
                                      <p:cBhvr>
                                        <p:cTn id="20" dur="41" decel="50000">
                                          <p:stCondLst>
                                            <p:cond delay="335"/>
                                          </p:stCondLst>
                                        </p:cTn>
                                        <p:tgtEl>
                                          <p:spTgt spid="23559"/>
                                        </p:tgtEl>
                                      </p:cBhvr>
                                      <p:to x="100000" y="100000"/>
                                    </p:animScale>
                                    <p:animScale>
                                      <p:cBhvr>
                                        <p:cTn id="21" dur="7">
                                          <p:stCondLst>
                                            <p:cond delay="410"/>
                                          </p:stCondLst>
                                        </p:cTn>
                                        <p:tgtEl>
                                          <p:spTgt spid="23559"/>
                                        </p:tgtEl>
                                      </p:cBhvr>
                                      <p:to x="100000" y="90000"/>
                                    </p:animScale>
                                    <p:animScale>
                                      <p:cBhvr>
                                        <p:cTn id="22" dur="41" decel="50000">
                                          <p:stCondLst>
                                            <p:cond delay="417"/>
                                          </p:stCondLst>
                                        </p:cTn>
                                        <p:tgtEl>
                                          <p:spTgt spid="23559"/>
                                        </p:tgtEl>
                                      </p:cBhvr>
                                      <p:to x="100000" y="100000"/>
                                    </p:animScale>
                                    <p:animScale>
                                      <p:cBhvr>
                                        <p:cTn id="23" dur="7">
                                          <p:stCondLst>
                                            <p:cond delay="452"/>
                                          </p:stCondLst>
                                        </p:cTn>
                                        <p:tgtEl>
                                          <p:spTgt spid="23559"/>
                                        </p:tgtEl>
                                      </p:cBhvr>
                                      <p:to x="100000" y="95000"/>
                                    </p:animScale>
                                    <p:animScale>
                                      <p:cBhvr>
                                        <p:cTn id="24" dur="41" decel="50000">
                                          <p:stCondLst>
                                            <p:cond delay="458"/>
                                          </p:stCondLst>
                                        </p:cTn>
                                        <p:tgtEl>
                                          <p:spTgt spid="23559"/>
                                        </p:tgtEl>
                                      </p:cBhvr>
                                      <p:to x="100000" y="100000"/>
                                    </p:animScale>
                                  </p:childTnLst>
                                </p:cTn>
                              </p:par>
                            </p:childTnLst>
                          </p:cTn>
                        </p:par>
                        <p:par>
                          <p:cTn id="25" fill="hold" nodeType="afterGroup">
                            <p:stCondLst>
                              <p:cond delay="2450"/>
                            </p:stCondLst>
                            <p:childTnLst>
                              <p:par>
                                <p:cTn id="26" presetID="17" presetClass="entr" presetSubtype="10" fill="hold" grpId="0" nodeType="afterEffect">
                                  <p:stCondLst>
                                    <p:cond delay="0"/>
                                  </p:stCondLst>
                                  <p:childTnLst>
                                    <p:set>
                                      <p:cBhvr>
                                        <p:cTn id="27" dur="1" fill="hold">
                                          <p:stCondLst>
                                            <p:cond delay="0"/>
                                          </p:stCondLst>
                                        </p:cTn>
                                        <p:tgtEl>
                                          <p:spTgt spid="23560"/>
                                        </p:tgtEl>
                                        <p:attrNameLst>
                                          <p:attrName>style.visibility</p:attrName>
                                        </p:attrNameLst>
                                      </p:cBhvr>
                                      <p:to>
                                        <p:strVal val="visible"/>
                                      </p:to>
                                    </p:set>
                                    <p:anim calcmode="lin" valueType="num">
                                      <p:cBhvr>
                                        <p:cTn id="28" dur="500" fill="hold"/>
                                        <p:tgtEl>
                                          <p:spTgt spid="23560"/>
                                        </p:tgtEl>
                                        <p:attrNameLst>
                                          <p:attrName>ppt_w</p:attrName>
                                        </p:attrNameLst>
                                      </p:cBhvr>
                                      <p:tavLst>
                                        <p:tav tm="0">
                                          <p:val>
                                            <p:fltVal val="0"/>
                                          </p:val>
                                        </p:tav>
                                        <p:tav tm="100000">
                                          <p:val>
                                            <p:strVal val="#ppt_w"/>
                                          </p:val>
                                        </p:tav>
                                      </p:tavLst>
                                    </p:anim>
                                    <p:anim calcmode="lin" valueType="num">
                                      <p:cBhvr>
                                        <p:cTn id="29" dur="500" fill="hold"/>
                                        <p:tgtEl>
                                          <p:spTgt spid="23560"/>
                                        </p:tgtEl>
                                        <p:attrNameLst>
                                          <p:attrName>ppt_h</p:attrName>
                                        </p:attrNameLst>
                                      </p:cBhvr>
                                      <p:tavLst>
                                        <p:tav tm="0">
                                          <p:val>
                                            <p:strVal val="#ppt_h"/>
                                          </p:val>
                                        </p:tav>
                                        <p:tav tm="100000">
                                          <p:val>
                                            <p:strVal val="#ppt_h"/>
                                          </p:val>
                                        </p:tav>
                                      </p:tavLst>
                                    </p:anim>
                                  </p:childTnLst>
                                </p:cTn>
                              </p:par>
                            </p:childTnLst>
                          </p:cTn>
                        </p:par>
                        <p:par>
                          <p:cTn id="30" fill="hold" nodeType="afterGroup">
                            <p:stCondLst>
                              <p:cond delay="2950"/>
                            </p:stCondLst>
                            <p:childTnLst>
                              <p:par>
                                <p:cTn id="31" presetID="36" presetClass="emph" presetSubtype="0" fill="hold" grpId="0" nodeType="afterEffect">
                                  <p:stCondLst>
                                    <p:cond delay="0"/>
                                  </p:stCondLst>
                                  <p:iterate type="lt">
                                    <p:tmPct val="10000"/>
                                  </p:iterate>
                                  <p:childTnLst>
                                    <p:animScale>
                                      <p:cBhvr>
                                        <p:cTn id="32" dur="250" autoRev="1" fill="hold">
                                          <p:stCondLst>
                                            <p:cond delay="0"/>
                                          </p:stCondLst>
                                        </p:cTn>
                                        <p:tgtEl>
                                          <p:spTgt spid="5"/>
                                        </p:tgtEl>
                                      </p:cBhvr>
                                      <p:to x="80000" y="100000"/>
                                    </p:animScale>
                                    <p:anim by="(#ppt_w*0.10)" calcmode="lin" valueType="num">
                                      <p:cBhvr>
                                        <p:cTn id="33" dur="250" autoRev="1" fill="hold">
                                          <p:stCondLst>
                                            <p:cond delay="0"/>
                                          </p:stCondLst>
                                        </p:cTn>
                                        <p:tgtEl>
                                          <p:spTgt spid="5"/>
                                        </p:tgtEl>
                                        <p:attrNameLst>
                                          <p:attrName>ppt_x</p:attrName>
                                        </p:attrNameLst>
                                      </p:cBhvr>
                                    </p:anim>
                                    <p:anim by="(-#ppt_w*0.10)" calcmode="lin" valueType="num">
                                      <p:cBhvr>
                                        <p:cTn id="34" dur="250" autoRev="1" fill="hold">
                                          <p:stCondLst>
                                            <p:cond delay="0"/>
                                          </p:stCondLst>
                                        </p:cTn>
                                        <p:tgtEl>
                                          <p:spTgt spid="5"/>
                                        </p:tgtEl>
                                        <p:attrNameLst>
                                          <p:attrName>ppt_y</p:attrName>
                                        </p:attrNameLst>
                                      </p:cBhvr>
                                    </p:anim>
                                    <p:animRot by="-480000">
                                      <p:cBhvr>
                                        <p:cTn id="35" dur="250" autoRev="1"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23559" grpId="0"/>
      <p:bldP spid="23560"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0000"/>
            </a:gs>
            <a:gs pos="39999">
              <a:srgbClr val="0A128C"/>
            </a:gs>
            <a:gs pos="70000">
              <a:srgbClr val="181CC7"/>
            </a:gs>
            <a:gs pos="88000">
              <a:srgbClr val="7005D4"/>
            </a:gs>
            <a:gs pos="100000">
              <a:srgbClr val="8C3D91"/>
            </a:gs>
          </a:gsLst>
          <a:lin ang="5400000"/>
        </a:gradFill>
        <a:effectLst/>
      </p:bgPr>
    </p:bg>
    <p:spTree>
      <p:nvGrpSpPr>
        <p:cNvPr id="1" name=""/>
        <p:cNvGrpSpPr/>
        <p:nvPr/>
      </p:nvGrpSpPr>
      <p:grpSpPr>
        <a:xfrm>
          <a:off x="0" y="0"/>
          <a:ext cx="0" cy="0"/>
          <a:chOff x="0" y="0"/>
          <a:chExt cx="0" cy="0"/>
        </a:xfrm>
      </p:grpSpPr>
      <p:pic>
        <p:nvPicPr>
          <p:cNvPr id="3" name="Picture 6"/>
          <p:cNvPicPr>
            <a:picLocks noChangeAspect="1" noChangeArrowheads="1"/>
          </p:cNvPicPr>
          <p:nvPr/>
        </p:nvPicPr>
        <p:blipFill>
          <a:blip r:embed="rId2">
            <a:duotone>
              <a:prstClr val="black"/>
              <a:schemeClr val="accent1">
                <a:tint val="45000"/>
                <a:satMod val="400000"/>
              </a:schemeClr>
            </a:duotone>
            <a:lum bright="-21000" contrast="-9000"/>
          </a:blip>
          <a:srcRect/>
          <a:stretch>
            <a:fillRect/>
          </a:stretch>
        </p:blipFill>
        <p:spPr bwMode="auto">
          <a:xfrm>
            <a:off x="1066800" y="914400"/>
            <a:ext cx="7142238" cy="4953000"/>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nodeType="withEffect">
                                  <p:stCondLst>
                                    <p:cond delay="100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strVal val="#ppt_w*0.70"/>
                                          </p:val>
                                        </p:tav>
                                        <p:tav tm="100000">
                                          <p:val>
                                            <p:strVal val="#ppt_w"/>
                                          </p:val>
                                        </p:tav>
                                      </p:tavLst>
                                    </p:anim>
                                    <p:anim calcmode="lin" valueType="num">
                                      <p:cBhvr>
                                        <p:cTn id="8" dur="500" fill="hold"/>
                                        <p:tgtEl>
                                          <p:spTgt spid="3"/>
                                        </p:tgtEl>
                                        <p:attrNameLst>
                                          <p:attrName>ppt_h</p:attrName>
                                        </p:attrNameLst>
                                      </p:cBhvr>
                                      <p:tavLst>
                                        <p:tav tm="0">
                                          <p:val>
                                            <p:strVal val="#ppt_h"/>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79"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6" name="Arc 5"/>
          <p:cNvSpPr/>
          <p:nvPr/>
        </p:nvSpPr>
        <p:spPr>
          <a:xfrm rot="20086497">
            <a:off x="-161925" y="457200"/>
            <a:ext cx="3160713" cy="3057525"/>
          </a:xfrm>
          <a:prstGeom prst="arc">
            <a:avLst>
              <a:gd name="adj1" fmla="val 14204055"/>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7" name="Wave 6"/>
          <p:cNvSpPr/>
          <p:nvPr/>
        </p:nvSpPr>
        <p:spPr>
          <a:xfrm>
            <a:off x="5638800" y="3810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400" b="1" dirty="0"/>
              <a:t>فصل اول</a:t>
            </a:r>
            <a:endParaRPr lang="en-US" sz="2400" b="1" dirty="0"/>
          </a:p>
        </p:txBody>
      </p:sp>
      <p:grpSp>
        <p:nvGrpSpPr>
          <p:cNvPr id="3" name="Group 7"/>
          <p:cNvGrpSpPr>
            <a:grpSpLocks/>
          </p:cNvGrpSpPr>
          <p:nvPr/>
        </p:nvGrpSpPr>
        <p:grpSpPr bwMode="auto">
          <a:xfrm>
            <a:off x="685800" y="2209800"/>
            <a:ext cx="3810000" cy="3455988"/>
            <a:chOff x="694" y="2434"/>
            <a:chExt cx="3963" cy="3284"/>
          </a:xfrm>
        </p:grpSpPr>
        <p:sp>
          <p:nvSpPr>
            <p:cNvPr id="24592" name="Arc 8"/>
            <p:cNvSpPr>
              <a:spLocks/>
            </p:cNvSpPr>
            <p:nvPr/>
          </p:nvSpPr>
          <p:spPr bwMode="auto">
            <a:xfrm rot="16186725" flipH="1">
              <a:off x="2353" y="2292"/>
              <a:ext cx="1342" cy="2693"/>
            </a:xfrm>
            <a:custGeom>
              <a:avLst/>
              <a:gdLst>
                <a:gd name="T0" fmla="*/ 0 w 23636"/>
                <a:gd name="T1" fmla="*/ 0 h 43200"/>
                <a:gd name="T2" fmla="*/ 0 w 23636"/>
                <a:gd name="T3" fmla="*/ 10 h 43200"/>
                <a:gd name="T4" fmla="*/ 0 w 23636"/>
                <a:gd name="T5" fmla="*/ 5 h 43200"/>
                <a:gd name="T6" fmla="*/ 0 60000 65536"/>
                <a:gd name="T7" fmla="*/ 0 60000 65536"/>
                <a:gd name="T8" fmla="*/ 0 60000 65536"/>
                <a:gd name="T9" fmla="*/ 0 w 23636"/>
                <a:gd name="T10" fmla="*/ 0 h 43200"/>
                <a:gd name="T11" fmla="*/ 23636 w 23636"/>
                <a:gd name="T12" fmla="*/ 43200 h 43200"/>
              </a:gdLst>
              <a:ahLst/>
              <a:cxnLst>
                <a:cxn ang="T6">
                  <a:pos x="T0" y="T1"/>
                </a:cxn>
                <a:cxn ang="T7">
                  <a:pos x="T2" y="T3"/>
                </a:cxn>
                <a:cxn ang="T8">
                  <a:pos x="T4" y="T5"/>
                </a:cxn>
              </a:cxnLst>
              <a:rect l="T9" t="T10" r="T11" b="T12"/>
              <a:pathLst>
                <a:path w="23636" h="43200" fill="none" extrusionOk="0">
                  <a:moveTo>
                    <a:pt x="0" y="96"/>
                  </a:moveTo>
                  <a:cubicBezTo>
                    <a:pt x="676" y="32"/>
                    <a:pt x="1356" y="-1"/>
                    <a:pt x="2036" y="0"/>
                  </a:cubicBezTo>
                  <a:cubicBezTo>
                    <a:pt x="13965" y="0"/>
                    <a:pt x="23636" y="9670"/>
                    <a:pt x="23636" y="21600"/>
                  </a:cubicBezTo>
                  <a:cubicBezTo>
                    <a:pt x="23636" y="33529"/>
                    <a:pt x="13965" y="43200"/>
                    <a:pt x="2036" y="43200"/>
                  </a:cubicBezTo>
                  <a:cubicBezTo>
                    <a:pt x="1959" y="43200"/>
                    <a:pt x="1882" y="43199"/>
                    <a:pt x="1806" y="43198"/>
                  </a:cubicBezTo>
                </a:path>
                <a:path w="23636" h="43200" stroke="0" extrusionOk="0">
                  <a:moveTo>
                    <a:pt x="0" y="96"/>
                  </a:moveTo>
                  <a:cubicBezTo>
                    <a:pt x="676" y="32"/>
                    <a:pt x="1356" y="-1"/>
                    <a:pt x="2036" y="0"/>
                  </a:cubicBezTo>
                  <a:cubicBezTo>
                    <a:pt x="13965" y="0"/>
                    <a:pt x="23636" y="9670"/>
                    <a:pt x="23636" y="21600"/>
                  </a:cubicBezTo>
                  <a:cubicBezTo>
                    <a:pt x="23636" y="33529"/>
                    <a:pt x="13965" y="43200"/>
                    <a:pt x="2036" y="43200"/>
                  </a:cubicBezTo>
                  <a:cubicBezTo>
                    <a:pt x="1959" y="43200"/>
                    <a:pt x="1882" y="43199"/>
                    <a:pt x="1806" y="43198"/>
                  </a:cubicBezTo>
                  <a:lnTo>
                    <a:pt x="2036" y="21600"/>
                  </a:lnTo>
                  <a:close/>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p>
          </p:txBody>
        </p:sp>
        <p:cxnSp>
          <p:nvCxnSpPr>
            <p:cNvPr id="24593" name="AutoShape 9"/>
            <p:cNvCxnSpPr>
              <a:cxnSpLocks noChangeShapeType="1"/>
            </p:cNvCxnSpPr>
            <p:nvPr/>
          </p:nvCxnSpPr>
          <p:spPr bwMode="auto">
            <a:xfrm flipV="1">
              <a:off x="1497" y="2434"/>
              <a:ext cx="0" cy="2456"/>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4594" name="AutoShape 10"/>
            <p:cNvCxnSpPr>
              <a:cxnSpLocks noChangeShapeType="1"/>
            </p:cNvCxnSpPr>
            <p:nvPr/>
          </p:nvCxnSpPr>
          <p:spPr bwMode="auto">
            <a:xfrm>
              <a:off x="1497" y="4890"/>
              <a:ext cx="3160" cy="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4595" name="AutoShape 11"/>
            <p:cNvCxnSpPr>
              <a:cxnSpLocks noChangeShapeType="1"/>
            </p:cNvCxnSpPr>
            <p:nvPr/>
          </p:nvCxnSpPr>
          <p:spPr bwMode="auto">
            <a:xfrm flipH="1" flipV="1">
              <a:off x="3230" y="4330"/>
              <a:ext cx="221" cy="245"/>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24596" name="Text Box 12"/>
            <p:cNvSpPr txBox="1">
              <a:spLocks noChangeArrowheads="1"/>
            </p:cNvSpPr>
            <p:nvPr/>
          </p:nvSpPr>
          <p:spPr bwMode="auto">
            <a:xfrm>
              <a:off x="694" y="2658"/>
              <a:ext cx="858" cy="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Aft>
                  <a:spcPts val="1000"/>
                </a:spcAft>
              </a:pPr>
              <a:r>
                <a:rPr lang="fa-IR" sz="1100"/>
                <a:t>میانگین هزینه</a:t>
              </a:r>
              <a:endParaRPr lang="en-US"/>
            </a:p>
          </p:txBody>
        </p:sp>
        <p:sp>
          <p:nvSpPr>
            <p:cNvPr id="24597" name="Text Box 13"/>
            <p:cNvSpPr txBox="1">
              <a:spLocks noChangeArrowheads="1"/>
            </p:cNvSpPr>
            <p:nvPr/>
          </p:nvSpPr>
          <p:spPr bwMode="auto">
            <a:xfrm>
              <a:off x="3826" y="4140"/>
              <a:ext cx="762" cy="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fa-IR" sz="1100"/>
                <a:t>بهینه</a:t>
              </a:r>
              <a:endParaRPr lang="en-US"/>
            </a:p>
          </p:txBody>
        </p:sp>
        <p:sp>
          <p:nvSpPr>
            <p:cNvPr id="2" name="Oval 14"/>
            <p:cNvSpPr>
              <a:spLocks noChangeArrowheads="1"/>
            </p:cNvSpPr>
            <p:nvPr/>
          </p:nvSpPr>
          <p:spPr bwMode="auto">
            <a:xfrm>
              <a:off x="3106" y="4240"/>
              <a:ext cx="129" cy="78"/>
            </a:xfrm>
            <a:prstGeom prst="ellipse">
              <a:avLst/>
            </a:prstGeom>
            <a:gradFill rotWithShape="0">
              <a:gsLst>
                <a:gs pos="0">
                  <a:srgbClr val="666666"/>
                </a:gs>
                <a:gs pos="50000">
                  <a:srgbClr val="000000"/>
                </a:gs>
                <a:gs pos="100000">
                  <a:srgbClr val="666666"/>
                </a:gs>
              </a:gsLst>
              <a:lin ang="5400000" scaled="1"/>
            </a:gradFill>
            <a:ln w="12700">
              <a:solidFill>
                <a:srgbClr val="000000"/>
              </a:solidFill>
              <a:round/>
              <a:headEnd/>
              <a:tailEnd/>
            </a:ln>
            <a:effectLst>
              <a:outerShdw dist="28398" dir="3806097" algn="ctr" rotWithShape="0">
                <a:srgbClr val="7F7F7F"/>
              </a:outerShdw>
            </a:effectLst>
          </p:spPr>
          <p:txBody>
            <a:bodyPr/>
            <a:lstStyle/>
            <a:p>
              <a:pPr>
                <a:defRPr/>
              </a:pPr>
              <a:endParaRPr lang="en-US">
                <a:latin typeface="Arial" charset="0"/>
                <a:cs typeface="Arial" charset="0"/>
              </a:endParaRPr>
            </a:p>
          </p:txBody>
        </p:sp>
        <p:sp>
          <p:nvSpPr>
            <p:cNvPr id="24599" name="Text Box 15"/>
            <p:cNvSpPr txBox="1">
              <a:spLocks noChangeArrowheads="1"/>
            </p:cNvSpPr>
            <p:nvPr/>
          </p:nvSpPr>
          <p:spPr bwMode="auto">
            <a:xfrm>
              <a:off x="3739" y="4971"/>
              <a:ext cx="734" cy="4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fa-IR" sz="1100"/>
                <a:t>کیفیت</a:t>
              </a:r>
              <a:endParaRPr lang="en-US"/>
            </a:p>
          </p:txBody>
        </p:sp>
        <p:sp>
          <p:nvSpPr>
            <p:cNvPr id="24600" name="Text Box 16"/>
            <p:cNvSpPr txBox="1">
              <a:spLocks noChangeArrowheads="1"/>
            </p:cNvSpPr>
            <p:nvPr/>
          </p:nvSpPr>
          <p:spPr bwMode="auto">
            <a:xfrm>
              <a:off x="2216" y="5247"/>
              <a:ext cx="1440" cy="4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fa-IR" sz="1100" b="1"/>
                <a:t>کالای معمولی</a:t>
              </a:r>
              <a:endParaRPr lang="en-US"/>
            </a:p>
          </p:txBody>
        </p:sp>
      </p:grpSp>
      <p:sp>
        <p:nvSpPr>
          <p:cNvPr id="24584" name="TextBox 29"/>
          <p:cNvSpPr txBox="1">
            <a:spLocks noChangeArrowheads="1"/>
          </p:cNvSpPr>
          <p:nvPr/>
        </p:nvSpPr>
        <p:spPr bwMode="auto">
          <a:xfrm>
            <a:off x="6253163" y="1447800"/>
            <a:ext cx="22161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fa-IR" sz="2000" b="1"/>
              <a:t>منحنی هزینه محصول</a:t>
            </a:r>
            <a:r>
              <a:rPr lang="en-US" sz="2000" b="1"/>
              <a:t> - </a:t>
            </a:r>
          </a:p>
        </p:txBody>
      </p:sp>
      <p:grpSp>
        <p:nvGrpSpPr>
          <p:cNvPr id="4" name="Group 33"/>
          <p:cNvGrpSpPr>
            <a:grpSpLocks/>
          </p:cNvGrpSpPr>
          <p:nvPr/>
        </p:nvGrpSpPr>
        <p:grpSpPr bwMode="auto">
          <a:xfrm>
            <a:off x="4800600" y="2286000"/>
            <a:ext cx="3505200" cy="3171825"/>
            <a:chOff x="6936" y="3060"/>
            <a:chExt cx="4086" cy="4514"/>
          </a:xfrm>
        </p:grpSpPr>
        <p:cxnSp>
          <p:nvCxnSpPr>
            <p:cNvPr id="24586" name="AutoShape 34"/>
            <p:cNvCxnSpPr>
              <a:cxnSpLocks noChangeShapeType="1"/>
            </p:cNvCxnSpPr>
            <p:nvPr/>
          </p:nvCxnSpPr>
          <p:spPr bwMode="auto">
            <a:xfrm flipH="1" flipV="1">
              <a:off x="7685" y="3060"/>
              <a:ext cx="55" cy="3448"/>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4587" name="AutoShape 35"/>
            <p:cNvCxnSpPr>
              <a:cxnSpLocks noChangeShapeType="1"/>
            </p:cNvCxnSpPr>
            <p:nvPr/>
          </p:nvCxnSpPr>
          <p:spPr bwMode="auto">
            <a:xfrm flipV="1">
              <a:off x="7740" y="6425"/>
              <a:ext cx="3282" cy="83"/>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24588" name="Arc 36"/>
            <p:cNvSpPr>
              <a:spLocks/>
            </p:cNvSpPr>
            <p:nvPr/>
          </p:nvSpPr>
          <p:spPr bwMode="auto">
            <a:xfrm rot="-10227846">
              <a:off x="7676" y="3213"/>
              <a:ext cx="3257" cy="2644"/>
            </a:xfrm>
            <a:custGeom>
              <a:avLst/>
              <a:gdLst>
                <a:gd name="T0" fmla="*/ 0 w 26067"/>
                <a:gd name="T1" fmla="*/ 1 h 21600"/>
                <a:gd name="T2" fmla="*/ 51 w 26067"/>
                <a:gd name="T3" fmla="*/ 35 h 21600"/>
                <a:gd name="T4" fmla="*/ 9 w 26067"/>
                <a:gd name="T5" fmla="*/ 40 h 21600"/>
                <a:gd name="T6" fmla="*/ 0 60000 65536"/>
                <a:gd name="T7" fmla="*/ 0 60000 65536"/>
                <a:gd name="T8" fmla="*/ 0 60000 65536"/>
                <a:gd name="T9" fmla="*/ 0 w 26067"/>
                <a:gd name="T10" fmla="*/ 0 h 21600"/>
                <a:gd name="T11" fmla="*/ 26067 w 26067"/>
                <a:gd name="T12" fmla="*/ 21600 h 21600"/>
              </a:gdLst>
              <a:ahLst/>
              <a:cxnLst>
                <a:cxn ang="T6">
                  <a:pos x="T0" y="T1"/>
                </a:cxn>
                <a:cxn ang="T7">
                  <a:pos x="T2" y="T3"/>
                </a:cxn>
                <a:cxn ang="T8">
                  <a:pos x="T4" y="T5"/>
                </a:cxn>
              </a:cxnLst>
              <a:rect l="T9" t="T10" r="T11" b="T12"/>
              <a:pathLst>
                <a:path w="26067" h="21600" fill="none" extrusionOk="0">
                  <a:moveTo>
                    <a:pt x="0" y="502"/>
                  </a:moveTo>
                  <a:cubicBezTo>
                    <a:pt x="1520" y="168"/>
                    <a:pt x="3073" y="-1"/>
                    <a:pt x="4630" y="0"/>
                  </a:cubicBezTo>
                  <a:cubicBezTo>
                    <a:pt x="15534" y="0"/>
                    <a:pt x="24729" y="8127"/>
                    <a:pt x="26066" y="18950"/>
                  </a:cubicBezTo>
                </a:path>
                <a:path w="26067" h="21600" stroke="0" extrusionOk="0">
                  <a:moveTo>
                    <a:pt x="0" y="502"/>
                  </a:moveTo>
                  <a:cubicBezTo>
                    <a:pt x="1520" y="168"/>
                    <a:pt x="3073" y="-1"/>
                    <a:pt x="4630" y="0"/>
                  </a:cubicBezTo>
                  <a:cubicBezTo>
                    <a:pt x="15534" y="0"/>
                    <a:pt x="24729" y="8127"/>
                    <a:pt x="26066" y="18950"/>
                  </a:cubicBezTo>
                  <a:lnTo>
                    <a:pt x="4630" y="21600"/>
                  </a:lnTo>
                  <a:close/>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p>
          </p:txBody>
        </p:sp>
        <p:sp>
          <p:nvSpPr>
            <p:cNvPr id="24589" name="Text Box 37"/>
            <p:cNvSpPr txBox="1">
              <a:spLocks noChangeArrowheads="1"/>
            </p:cNvSpPr>
            <p:nvPr/>
          </p:nvSpPr>
          <p:spPr bwMode="auto">
            <a:xfrm>
              <a:off x="6936" y="3489"/>
              <a:ext cx="887" cy="8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Aft>
                  <a:spcPts val="1000"/>
                </a:spcAft>
              </a:pPr>
              <a:r>
                <a:rPr lang="fa-IR" sz="1100" b="1"/>
                <a:t>میانگین هزینه</a:t>
              </a:r>
              <a:endParaRPr lang="en-US"/>
            </a:p>
          </p:txBody>
        </p:sp>
        <p:sp>
          <p:nvSpPr>
            <p:cNvPr id="24590" name="Text Box 38"/>
            <p:cNvSpPr txBox="1">
              <a:spLocks noChangeArrowheads="1"/>
            </p:cNvSpPr>
            <p:nvPr/>
          </p:nvSpPr>
          <p:spPr bwMode="auto">
            <a:xfrm>
              <a:off x="10115" y="6508"/>
              <a:ext cx="907" cy="4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spcAft>
                  <a:spcPts val="1000"/>
                </a:spcAft>
              </a:pPr>
              <a:r>
                <a:rPr lang="fa-IR" sz="1100" b="1"/>
                <a:t>کیفیت</a:t>
              </a:r>
              <a:endParaRPr lang="en-US"/>
            </a:p>
          </p:txBody>
        </p:sp>
        <p:sp>
          <p:nvSpPr>
            <p:cNvPr id="24591" name="Text Box 39"/>
            <p:cNvSpPr txBox="1">
              <a:spLocks noChangeArrowheads="1"/>
            </p:cNvSpPr>
            <p:nvPr/>
          </p:nvSpPr>
          <p:spPr bwMode="auto">
            <a:xfrm>
              <a:off x="8516" y="6895"/>
              <a:ext cx="1440" cy="6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fa-IR" sz="1100" b="1"/>
                <a:t>کالای دیجیتالی</a:t>
              </a:r>
              <a:endParaRPr lang="en-US"/>
            </a:p>
          </p:txBody>
        </p:sp>
      </p:gr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par>
                          <p:cTn id="8" fill="hold" nodeType="afterGroup">
                            <p:stCondLst>
                              <p:cond delay="1950"/>
                            </p:stCondLst>
                            <p:childTnLst>
                              <p:par>
                                <p:cTn id="9" presetID="29" presetClass="entr" presetSubtype="0" fill="hold" grpId="0" nodeType="afterEffect">
                                  <p:stCondLst>
                                    <p:cond delay="0"/>
                                  </p:stCondLst>
                                  <p:childTnLst>
                                    <p:set>
                                      <p:cBhvr>
                                        <p:cTn id="10" dur="1" fill="hold">
                                          <p:stCondLst>
                                            <p:cond delay="0"/>
                                          </p:stCondLst>
                                        </p:cTn>
                                        <p:tgtEl>
                                          <p:spTgt spid="24584"/>
                                        </p:tgtEl>
                                        <p:attrNameLst>
                                          <p:attrName>style.visibility</p:attrName>
                                        </p:attrNameLst>
                                      </p:cBhvr>
                                      <p:to>
                                        <p:strVal val="visible"/>
                                      </p:to>
                                    </p:set>
                                    <p:anim calcmode="lin" valueType="num">
                                      <p:cBhvr>
                                        <p:cTn id="11" dur="1000" fill="hold"/>
                                        <p:tgtEl>
                                          <p:spTgt spid="24584"/>
                                        </p:tgtEl>
                                        <p:attrNameLst>
                                          <p:attrName>ppt_x</p:attrName>
                                        </p:attrNameLst>
                                      </p:cBhvr>
                                      <p:tavLst>
                                        <p:tav tm="0">
                                          <p:val>
                                            <p:strVal val="#ppt_x-.2"/>
                                          </p:val>
                                        </p:tav>
                                        <p:tav tm="100000">
                                          <p:val>
                                            <p:strVal val="#ppt_x"/>
                                          </p:val>
                                        </p:tav>
                                      </p:tavLst>
                                    </p:anim>
                                    <p:anim calcmode="lin" valueType="num">
                                      <p:cBhvr>
                                        <p:cTn id="12" dur="1000" fill="hold"/>
                                        <p:tgtEl>
                                          <p:spTgt spid="24584"/>
                                        </p:tgtEl>
                                        <p:attrNameLst>
                                          <p:attrName>ppt_y</p:attrName>
                                        </p:attrNameLst>
                                      </p:cBhvr>
                                      <p:tavLst>
                                        <p:tav tm="0">
                                          <p:val>
                                            <p:strVal val="#ppt_y"/>
                                          </p:val>
                                        </p:tav>
                                        <p:tav tm="100000">
                                          <p:val>
                                            <p:strVal val="#ppt_y"/>
                                          </p:val>
                                        </p:tav>
                                      </p:tavLst>
                                    </p:anim>
                                    <p:animEffect transition="in" filter="wipe(right)" prLst="gradientSize: 0.1">
                                      <p:cBhvr>
                                        <p:cTn id="13" dur="1000"/>
                                        <p:tgtEl>
                                          <p:spTgt spid="24584"/>
                                        </p:tgtEl>
                                      </p:cBhvr>
                                    </p:animEffect>
                                  </p:childTnLst>
                                </p:cTn>
                              </p:par>
                            </p:childTnLst>
                          </p:cTn>
                        </p:par>
                        <p:par>
                          <p:cTn id="14" fill="hold" nodeType="afterGroup">
                            <p:stCondLst>
                              <p:cond delay="2950"/>
                            </p:stCondLst>
                            <p:childTnLst>
                              <p:par>
                                <p:cTn id="15" presetID="29" presetClass="entr" presetSubtype="0"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p:cTn id="17" dur="500" fill="hold"/>
                                        <p:tgtEl>
                                          <p:spTgt spid="3"/>
                                        </p:tgtEl>
                                        <p:attrNameLst>
                                          <p:attrName>ppt_x</p:attrName>
                                        </p:attrNameLst>
                                      </p:cBhvr>
                                      <p:tavLst>
                                        <p:tav tm="0">
                                          <p:val>
                                            <p:strVal val="#ppt_x-.2"/>
                                          </p:val>
                                        </p:tav>
                                        <p:tav tm="100000">
                                          <p:val>
                                            <p:strVal val="#ppt_x"/>
                                          </p:val>
                                        </p:tav>
                                      </p:tavLst>
                                    </p:anim>
                                    <p:anim calcmode="lin" valueType="num">
                                      <p:cBhvr>
                                        <p:cTn id="18" dur="5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19" dur="500"/>
                                        <p:tgtEl>
                                          <p:spTgt spid="3"/>
                                        </p:tgtEl>
                                      </p:cBhvr>
                                    </p:animEffect>
                                  </p:childTnLst>
                                </p:cTn>
                              </p:par>
                            </p:childTnLst>
                          </p:cTn>
                        </p:par>
                        <p:par>
                          <p:cTn id="20" fill="hold" nodeType="afterGroup">
                            <p:stCondLst>
                              <p:cond delay="3450"/>
                            </p:stCondLst>
                            <p:childTnLst>
                              <p:par>
                                <p:cTn id="21" presetID="29" presetClass="entr" presetSubtype="0" fill="hold" nodeType="afterEffect">
                                  <p:stCondLst>
                                    <p:cond delay="0"/>
                                  </p:stCondLst>
                                  <p:childTnLst>
                                    <p:set>
                                      <p:cBhvr>
                                        <p:cTn id="22" dur="1" fill="hold">
                                          <p:stCondLst>
                                            <p:cond delay="0"/>
                                          </p:stCondLst>
                                        </p:cTn>
                                        <p:tgtEl>
                                          <p:spTgt spid="4"/>
                                        </p:tgtEl>
                                        <p:attrNameLst>
                                          <p:attrName>style.visibility</p:attrName>
                                        </p:attrNameLst>
                                      </p:cBhvr>
                                      <p:to>
                                        <p:strVal val="visible"/>
                                      </p:to>
                                    </p:set>
                                    <p:anim calcmode="lin" valueType="num">
                                      <p:cBhvr>
                                        <p:cTn id="23" dur="500" fill="hold"/>
                                        <p:tgtEl>
                                          <p:spTgt spid="4"/>
                                        </p:tgtEl>
                                        <p:attrNameLst>
                                          <p:attrName>ppt_x</p:attrName>
                                        </p:attrNameLst>
                                      </p:cBhvr>
                                      <p:tavLst>
                                        <p:tav tm="0">
                                          <p:val>
                                            <p:strVal val="#ppt_x-.2"/>
                                          </p:val>
                                        </p:tav>
                                        <p:tav tm="100000">
                                          <p:val>
                                            <p:strVal val="#ppt_x"/>
                                          </p:val>
                                        </p:tav>
                                      </p:tavLst>
                                    </p:anim>
                                    <p:anim calcmode="lin" valueType="num">
                                      <p:cBhvr>
                                        <p:cTn id="24" dur="5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25" dur="500"/>
                                        <p:tgtEl>
                                          <p:spTgt spid="4"/>
                                        </p:tgtEl>
                                      </p:cBhvr>
                                    </p:animEffect>
                                  </p:childTnLst>
                                </p:cTn>
                              </p:par>
                            </p:childTnLst>
                          </p:cTn>
                        </p:par>
                        <p:par>
                          <p:cTn id="26" fill="hold" nodeType="afterGroup">
                            <p:stCondLst>
                              <p:cond delay="3950"/>
                            </p:stCondLst>
                            <p:childTnLst>
                              <p:par>
                                <p:cTn id="27" presetID="36" presetClass="emph" presetSubtype="0" fill="hold" grpId="0" nodeType="afterEffect">
                                  <p:stCondLst>
                                    <p:cond delay="0"/>
                                  </p:stCondLst>
                                  <p:iterate type="lt">
                                    <p:tmPct val="10000"/>
                                  </p:iterate>
                                  <p:childTnLst>
                                    <p:animScale>
                                      <p:cBhvr>
                                        <p:cTn id="28" dur="250" autoRev="1" fill="hold">
                                          <p:stCondLst>
                                            <p:cond delay="0"/>
                                          </p:stCondLst>
                                        </p:cTn>
                                        <p:tgtEl>
                                          <p:spTgt spid="5"/>
                                        </p:tgtEl>
                                      </p:cBhvr>
                                      <p:to x="80000" y="100000"/>
                                    </p:animScale>
                                    <p:anim by="(#ppt_w*0.10)" calcmode="lin" valueType="num">
                                      <p:cBhvr>
                                        <p:cTn id="29" dur="250" autoRev="1" fill="hold">
                                          <p:stCondLst>
                                            <p:cond delay="0"/>
                                          </p:stCondLst>
                                        </p:cTn>
                                        <p:tgtEl>
                                          <p:spTgt spid="5"/>
                                        </p:tgtEl>
                                        <p:attrNameLst>
                                          <p:attrName>ppt_x</p:attrName>
                                        </p:attrNameLst>
                                      </p:cBhvr>
                                    </p:anim>
                                    <p:anim by="(-#ppt_w*0.10)" calcmode="lin" valueType="num">
                                      <p:cBhvr>
                                        <p:cTn id="30" dur="250" autoRev="1" fill="hold">
                                          <p:stCondLst>
                                            <p:cond delay="0"/>
                                          </p:stCondLst>
                                        </p:cTn>
                                        <p:tgtEl>
                                          <p:spTgt spid="5"/>
                                        </p:tgtEl>
                                        <p:attrNameLst>
                                          <p:attrName>ppt_y</p:attrName>
                                        </p:attrNameLst>
                                      </p:cBhvr>
                                    </p:anim>
                                    <p:animRot by="-480000">
                                      <p:cBhvr>
                                        <p:cTn id="31" dur="250" autoRev="1"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2458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3"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6" name="Arc 5"/>
          <p:cNvSpPr/>
          <p:nvPr/>
        </p:nvSpPr>
        <p:spPr>
          <a:xfrm rot="20086497">
            <a:off x="-161925" y="457200"/>
            <a:ext cx="3160713" cy="3057525"/>
          </a:xfrm>
          <a:prstGeom prst="arc">
            <a:avLst>
              <a:gd name="adj1" fmla="val 14204055"/>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7" name="Wave 6"/>
          <p:cNvSpPr/>
          <p:nvPr/>
        </p:nvSpPr>
        <p:spPr>
          <a:xfrm>
            <a:off x="5638800" y="3810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400" b="1" dirty="0"/>
              <a:t>فصل اول</a:t>
            </a:r>
            <a:endParaRPr lang="en-US" sz="2400" b="1" dirty="0"/>
          </a:p>
        </p:txBody>
      </p:sp>
      <p:sp>
        <p:nvSpPr>
          <p:cNvPr id="25607" name="TextBox 7"/>
          <p:cNvSpPr txBox="1">
            <a:spLocks noChangeArrowheads="1"/>
          </p:cNvSpPr>
          <p:nvPr/>
        </p:nvSpPr>
        <p:spPr bwMode="auto">
          <a:xfrm>
            <a:off x="609600" y="1219200"/>
            <a:ext cx="7924800" cy="221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lnSpc>
                <a:spcPct val="150000"/>
              </a:lnSpc>
            </a:pPr>
            <a:r>
              <a:rPr lang="fa-IR" sz="2000" b="1" dirty="0"/>
              <a:t>سایر منحنی های هزینه</a:t>
            </a:r>
            <a:endParaRPr lang="en-US" sz="2000" dirty="0"/>
          </a:p>
          <a:p>
            <a:pPr algn="r" rtl="1" eaLnBrk="1" hangingPunct="1">
              <a:lnSpc>
                <a:spcPct val="150000"/>
              </a:lnSpc>
            </a:pPr>
            <a:r>
              <a:rPr lang="fa-IR" dirty="0"/>
              <a:t>تجارت الکترونیک مزایای اقتصادی دیگری نیز نسبت به تجارت سنتی داراست. در شکل 16-1 سه جزء هزینه ای را (تابع تولید، هزینه های مبادله و هزینه های اداری /عامل) بعلاوه تاثیر تجارت الکترونیک بر هر یک مشاهده می کنید.</a:t>
            </a:r>
            <a:endParaRPr lang="en-US" dirty="0"/>
          </a:p>
          <a:p>
            <a:pPr algn="r" eaLnBrk="1" hangingPunct="1">
              <a:lnSpc>
                <a:spcPct val="150000"/>
              </a:lnSpc>
            </a:pPr>
            <a:endParaRPr lang="en-US" dirty="0"/>
          </a:p>
        </p:txBody>
      </p:sp>
      <p:grpSp>
        <p:nvGrpSpPr>
          <p:cNvPr id="2" name="Group 7"/>
          <p:cNvGrpSpPr>
            <a:grpSpLocks/>
          </p:cNvGrpSpPr>
          <p:nvPr/>
        </p:nvGrpSpPr>
        <p:grpSpPr bwMode="auto">
          <a:xfrm>
            <a:off x="76200" y="2667000"/>
            <a:ext cx="3810000" cy="3048000"/>
            <a:chOff x="431" y="10246"/>
            <a:chExt cx="5593" cy="4071"/>
          </a:xfrm>
        </p:grpSpPr>
        <p:cxnSp>
          <p:nvCxnSpPr>
            <p:cNvPr id="25642" name="AutoShape 8"/>
            <p:cNvCxnSpPr>
              <a:cxnSpLocks noChangeShapeType="1"/>
            </p:cNvCxnSpPr>
            <p:nvPr/>
          </p:nvCxnSpPr>
          <p:spPr bwMode="auto">
            <a:xfrm flipV="1">
              <a:off x="1693" y="10246"/>
              <a:ext cx="0" cy="3212"/>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5643" name="AutoShape 9"/>
            <p:cNvCxnSpPr>
              <a:cxnSpLocks noChangeShapeType="1"/>
            </p:cNvCxnSpPr>
            <p:nvPr/>
          </p:nvCxnSpPr>
          <p:spPr bwMode="auto">
            <a:xfrm>
              <a:off x="1693" y="13458"/>
              <a:ext cx="3476" cy="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25644" name="Arc 10"/>
            <p:cNvSpPr>
              <a:spLocks/>
            </p:cNvSpPr>
            <p:nvPr/>
          </p:nvSpPr>
          <p:spPr bwMode="auto">
            <a:xfrm rot="10237449">
              <a:off x="2237" y="10615"/>
              <a:ext cx="2183" cy="2437"/>
            </a:xfrm>
            <a:custGeom>
              <a:avLst/>
              <a:gdLst>
                <a:gd name="T0" fmla="*/ 0 w 25479"/>
                <a:gd name="T1" fmla="*/ 0 h 28641"/>
                <a:gd name="T2" fmla="*/ 15 w 25479"/>
                <a:gd name="T3" fmla="*/ 18 h 28641"/>
                <a:gd name="T4" fmla="*/ 2 w 25479"/>
                <a:gd name="T5" fmla="*/ 13 h 28641"/>
                <a:gd name="T6" fmla="*/ 0 60000 65536"/>
                <a:gd name="T7" fmla="*/ 0 60000 65536"/>
                <a:gd name="T8" fmla="*/ 0 60000 65536"/>
                <a:gd name="T9" fmla="*/ 0 w 25479"/>
                <a:gd name="T10" fmla="*/ 0 h 28641"/>
                <a:gd name="T11" fmla="*/ 25479 w 25479"/>
                <a:gd name="T12" fmla="*/ 28641 h 28641"/>
              </a:gdLst>
              <a:ahLst/>
              <a:cxnLst>
                <a:cxn ang="T6">
                  <a:pos x="T0" y="T1"/>
                </a:cxn>
                <a:cxn ang="T7">
                  <a:pos x="T2" y="T3"/>
                </a:cxn>
                <a:cxn ang="T8">
                  <a:pos x="T4" y="T5"/>
                </a:cxn>
              </a:cxnLst>
              <a:rect l="T9" t="T10" r="T11" b="T12"/>
              <a:pathLst>
                <a:path w="25479" h="28641" fill="none" extrusionOk="0">
                  <a:moveTo>
                    <a:pt x="0" y="351"/>
                  </a:moveTo>
                  <a:cubicBezTo>
                    <a:pt x="1279" y="117"/>
                    <a:pt x="2578" y="-1"/>
                    <a:pt x="3879" y="0"/>
                  </a:cubicBezTo>
                  <a:cubicBezTo>
                    <a:pt x="15808" y="0"/>
                    <a:pt x="25479" y="9670"/>
                    <a:pt x="25479" y="21600"/>
                  </a:cubicBezTo>
                  <a:cubicBezTo>
                    <a:pt x="25479" y="23996"/>
                    <a:pt x="25080" y="26375"/>
                    <a:pt x="24299" y="28641"/>
                  </a:cubicBezTo>
                </a:path>
                <a:path w="25479" h="28641" stroke="0" extrusionOk="0">
                  <a:moveTo>
                    <a:pt x="0" y="351"/>
                  </a:moveTo>
                  <a:cubicBezTo>
                    <a:pt x="1279" y="117"/>
                    <a:pt x="2578" y="-1"/>
                    <a:pt x="3879" y="0"/>
                  </a:cubicBezTo>
                  <a:cubicBezTo>
                    <a:pt x="15808" y="0"/>
                    <a:pt x="25479" y="9670"/>
                    <a:pt x="25479" y="21600"/>
                  </a:cubicBezTo>
                  <a:cubicBezTo>
                    <a:pt x="25479" y="23996"/>
                    <a:pt x="25080" y="26375"/>
                    <a:pt x="24299" y="28641"/>
                  </a:cubicBezTo>
                  <a:lnTo>
                    <a:pt x="3879" y="21600"/>
                  </a:lnTo>
                  <a:close/>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p>
          </p:txBody>
        </p:sp>
        <p:sp>
          <p:nvSpPr>
            <p:cNvPr id="25645" name="Arc 11"/>
            <p:cNvSpPr>
              <a:spLocks/>
            </p:cNvSpPr>
            <p:nvPr/>
          </p:nvSpPr>
          <p:spPr bwMode="auto">
            <a:xfrm rot="10237449">
              <a:off x="2908" y="10711"/>
              <a:ext cx="1503" cy="1708"/>
            </a:xfrm>
            <a:custGeom>
              <a:avLst/>
              <a:gdLst>
                <a:gd name="T0" fmla="*/ 0 w 25479"/>
                <a:gd name="T1" fmla="*/ 0 h 30760"/>
                <a:gd name="T2" fmla="*/ 5 w 25479"/>
                <a:gd name="T3" fmla="*/ 5 h 30760"/>
                <a:gd name="T4" fmla="*/ 1 w 25479"/>
                <a:gd name="T5" fmla="*/ 4 h 30760"/>
                <a:gd name="T6" fmla="*/ 0 60000 65536"/>
                <a:gd name="T7" fmla="*/ 0 60000 65536"/>
                <a:gd name="T8" fmla="*/ 0 60000 65536"/>
                <a:gd name="T9" fmla="*/ 0 w 25479"/>
                <a:gd name="T10" fmla="*/ 0 h 30760"/>
                <a:gd name="T11" fmla="*/ 25479 w 25479"/>
                <a:gd name="T12" fmla="*/ 30760 h 30760"/>
              </a:gdLst>
              <a:ahLst/>
              <a:cxnLst>
                <a:cxn ang="T6">
                  <a:pos x="T0" y="T1"/>
                </a:cxn>
                <a:cxn ang="T7">
                  <a:pos x="T2" y="T3"/>
                </a:cxn>
                <a:cxn ang="T8">
                  <a:pos x="T4" y="T5"/>
                </a:cxn>
              </a:cxnLst>
              <a:rect l="T9" t="T10" r="T11" b="T12"/>
              <a:pathLst>
                <a:path w="25479" h="30760" fill="none" extrusionOk="0">
                  <a:moveTo>
                    <a:pt x="0" y="351"/>
                  </a:moveTo>
                  <a:cubicBezTo>
                    <a:pt x="1279" y="117"/>
                    <a:pt x="2578" y="-1"/>
                    <a:pt x="3879" y="0"/>
                  </a:cubicBezTo>
                  <a:cubicBezTo>
                    <a:pt x="15808" y="0"/>
                    <a:pt x="25479" y="9670"/>
                    <a:pt x="25479" y="21600"/>
                  </a:cubicBezTo>
                  <a:cubicBezTo>
                    <a:pt x="25479" y="24765"/>
                    <a:pt x="24783" y="27892"/>
                    <a:pt x="23440" y="30759"/>
                  </a:cubicBezTo>
                </a:path>
                <a:path w="25479" h="30760" stroke="0" extrusionOk="0">
                  <a:moveTo>
                    <a:pt x="0" y="351"/>
                  </a:moveTo>
                  <a:cubicBezTo>
                    <a:pt x="1279" y="117"/>
                    <a:pt x="2578" y="-1"/>
                    <a:pt x="3879" y="0"/>
                  </a:cubicBezTo>
                  <a:cubicBezTo>
                    <a:pt x="15808" y="0"/>
                    <a:pt x="25479" y="9670"/>
                    <a:pt x="25479" y="21600"/>
                  </a:cubicBezTo>
                  <a:cubicBezTo>
                    <a:pt x="25479" y="24765"/>
                    <a:pt x="24783" y="27892"/>
                    <a:pt x="23440" y="30759"/>
                  </a:cubicBezTo>
                  <a:lnTo>
                    <a:pt x="3879" y="21600"/>
                  </a:lnTo>
                  <a:close/>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p>
          </p:txBody>
        </p:sp>
        <p:sp>
          <p:nvSpPr>
            <p:cNvPr id="25646" name="Text Box 12"/>
            <p:cNvSpPr txBox="1">
              <a:spLocks noChangeArrowheads="1"/>
            </p:cNvSpPr>
            <p:nvPr/>
          </p:nvSpPr>
          <p:spPr bwMode="auto">
            <a:xfrm>
              <a:off x="4047" y="13499"/>
              <a:ext cx="1122" cy="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spcAft>
                  <a:spcPts val="1000"/>
                </a:spcAft>
              </a:pPr>
              <a:r>
                <a:rPr lang="fa-IR" sz="1100" b="1"/>
                <a:t>نیروی کار</a:t>
              </a:r>
              <a:endParaRPr lang="en-US"/>
            </a:p>
          </p:txBody>
        </p:sp>
        <p:sp>
          <p:nvSpPr>
            <p:cNvPr id="25647" name="Text Box 13"/>
            <p:cNvSpPr txBox="1">
              <a:spLocks noChangeArrowheads="1"/>
            </p:cNvSpPr>
            <p:nvPr/>
          </p:nvSpPr>
          <p:spPr bwMode="auto">
            <a:xfrm>
              <a:off x="2537" y="13846"/>
              <a:ext cx="1164" cy="4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fa-IR" sz="1400" b="1"/>
                <a:t>تابع تولید</a:t>
              </a:r>
              <a:endParaRPr lang="en-US"/>
            </a:p>
          </p:txBody>
        </p:sp>
        <p:sp>
          <p:nvSpPr>
            <p:cNvPr id="25648" name="Text Box 14"/>
            <p:cNvSpPr txBox="1">
              <a:spLocks noChangeArrowheads="1"/>
            </p:cNvSpPr>
            <p:nvPr/>
          </p:nvSpPr>
          <p:spPr bwMode="auto">
            <a:xfrm>
              <a:off x="431" y="10703"/>
              <a:ext cx="1204" cy="1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spcAft>
                  <a:spcPts val="1000"/>
                </a:spcAft>
              </a:pPr>
              <a:r>
                <a:rPr lang="fa-IR" sz="1100" b="1"/>
                <a:t>هزینه</a:t>
              </a:r>
              <a:endParaRPr lang="en-US" sz="1100" b="1"/>
            </a:p>
            <a:p>
              <a:pPr algn="r" eaLnBrk="1" hangingPunct="1">
                <a:spcAft>
                  <a:spcPts val="1000"/>
                </a:spcAft>
              </a:pPr>
              <a:r>
                <a:rPr lang="en-US" sz="1100" b="1"/>
                <a:t> </a:t>
              </a:r>
              <a:r>
                <a:rPr lang="fa-IR" sz="1100" b="1"/>
                <a:t>سرمایه ای</a:t>
              </a:r>
              <a:r>
                <a:rPr lang="en-US" sz="1100" b="1"/>
                <a:t> </a:t>
              </a:r>
              <a:endParaRPr lang="en-US"/>
            </a:p>
          </p:txBody>
        </p:sp>
        <p:cxnSp>
          <p:nvCxnSpPr>
            <p:cNvPr id="25649" name="AutoShape 15"/>
            <p:cNvCxnSpPr>
              <a:cxnSpLocks noChangeShapeType="1"/>
            </p:cNvCxnSpPr>
            <p:nvPr/>
          </p:nvCxnSpPr>
          <p:spPr bwMode="auto">
            <a:xfrm flipH="1">
              <a:off x="2237" y="11395"/>
              <a:ext cx="588" cy="153"/>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5650" name="AutoShape 16"/>
            <p:cNvCxnSpPr>
              <a:cxnSpLocks noChangeShapeType="1"/>
            </p:cNvCxnSpPr>
            <p:nvPr/>
          </p:nvCxnSpPr>
          <p:spPr bwMode="auto">
            <a:xfrm flipH="1">
              <a:off x="2917" y="11008"/>
              <a:ext cx="406" cy="11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5651" name="AutoShape 17"/>
            <p:cNvCxnSpPr>
              <a:cxnSpLocks noChangeShapeType="1"/>
            </p:cNvCxnSpPr>
            <p:nvPr/>
          </p:nvCxnSpPr>
          <p:spPr bwMode="auto">
            <a:xfrm flipH="1">
              <a:off x="3545" y="12309"/>
              <a:ext cx="156" cy="526"/>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5652" name="AutoShape 18"/>
            <p:cNvCxnSpPr>
              <a:cxnSpLocks noChangeShapeType="1"/>
            </p:cNvCxnSpPr>
            <p:nvPr/>
          </p:nvCxnSpPr>
          <p:spPr bwMode="auto">
            <a:xfrm flipV="1">
              <a:off x="2279" y="12405"/>
              <a:ext cx="300" cy="264"/>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25653" name="Text Box 19"/>
            <p:cNvSpPr txBox="1">
              <a:spLocks noChangeArrowheads="1"/>
            </p:cNvSpPr>
            <p:nvPr/>
          </p:nvSpPr>
          <p:spPr bwMode="auto">
            <a:xfrm>
              <a:off x="3376" y="10711"/>
              <a:ext cx="1121" cy="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sz="1100" b="1">
                  <a:latin typeface="Calibri" panose="020F0502020204030204" pitchFamily="34" charset="0"/>
                </a:rPr>
                <a:t>EC </a:t>
              </a:r>
              <a:r>
                <a:rPr lang="en-US" sz="1100" b="1"/>
                <a:t> </a:t>
              </a:r>
              <a:r>
                <a:rPr lang="fa-IR" sz="1100" b="1"/>
                <a:t>بدون</a:t>
              </a:r>
              <a:r>
                <a:rPr lang="en-US" sz="1100" b="1">
                  <a:latin typeface="Calibri" panose="020F0502020204030204" pitchFamily="34" charset="0"/>
                </a:rPr>
                <a:t> </a:t>
              </a:r>
              <a:endParaRPr lang="en-US"/>
            </a:p>
          </p:txBody>
        </p:sp>
        <p:sp>
          <p:nvSpPr>
            <p:cNvPr id="25654" name="Text Box 20"/>
            <p:cNvSpPr txBox="1">
              <a:spLocks noChangeArrowheads="1"/>
            </p:cNvSpPr>
            <p:nvPr/>
          </p:nvSpPr>
          <p:spPr bwMode="auto">
            <a:xfrm>
              <a:off x="4847" y="12602"/>
              <a:ext cx="1177" cy="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sz="1100">
                  <a:latin typeface="Calibri" panose="020F0502020204030204" pitchFamily="34" charset="0"/>
                </a:rPr>
                <a:t>Q=1,000</a:t>
              </a:r>
              <a:endParaRPr lang="en-US"/>
            </a:p>
          </p:txBody>
        </p:sp>
        <p:sp>
          <p:nvSpPr>
            <p:cNvPr id="25655" name="Text Box 21"/>
            <p:cNvSpPr txBox="1">
              <a:spLocks noChangeArrowheads="1"/>
            </p:cNvSpPr>
            <p:nvPr/>
          </p:nvSpPr>
          <p:spPr bwMode="auto">
            <a:xfrm>
              <a:off x="4666" y="11955"/>
              <a:ext cx="1177" cy="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sz="1100">
                  <a:latin typeface="Calibri" panose="020F0502020204030204" pitchFamily="34" charset="0"/>
                </a:rPr>
                <a:t>Q=1,000</a:t>
              </a:r>
              <a:endParaRPr lang="en-US"/>
            </a:p>
          </p:txBody>
        </p:sp>
        <p:sp>
          <p:nvSpPr>
            <p:cNvPr id="25656" name="Text Box 22"/>
            <p:cNvSpPr txBox="1">
              <a:spLocks noChangeArrowheads="1"/>
            </p:cNvSpPr>
            <p:nvPr/>
          </p:nvSpPr>
          <p:spPr bwMode="auto">
            <a:xfrm>
              <a:off x="1796" y="12602"/>
              <a:ext cx="1121" cy="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sz="1100" b="1">
                  <a:latin typeface="Calibri" panose="020F0502020204030204" pitchFamily="34" charset="0"/>
                </a:rPr>
                <a:t>EC </a:t>
              </a:r>
              <a:r>
                <a:rPr lang="en-US" sz="1100" b="1"/>
                <a:t> </a:t>
              </a:r>
              <a:r>
                <a:rPr lang="fa-IR" sz="1100" b="1"/>
                <a:t>با</a:t>
              </a:r>
              <a:r>
                <a:rPr lang="en-US" sz="1100" b="1">
                  <a:latin typeface="Calibri" panose="020F0502020204030204" pitchFamily="34" charset="0"/>
                </a:rPr>
                <a:t> </a:t>
              </a:r>
              <a:endParaRPr lang="en-US"/>
            </a:p>
          </p:txBody>
        </p:sp>
        <p:sp>
          <p:nvSpPr>
            <p:cNvPr id="25657" name="Text Box 23"/>
            <p:cNvSpPr txBox="1">
              <a:spLocks noChangeArrowheads="1"/>
            </p:cNvSpPr>
            <p:nvPr/>
          </p:nvSpPr>
          <p:spPr bwMode="auto">
            <a:xfrm>
              <a:off x="845" y="11451"/>
              <a:ext cx="471"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sz="1100">
                  <a:latin typeface="Calibri" panose="020F0502020204030204" pitchFamily="34" charset="0"/>
                </a:rPr>
                <a:t>IT</a:t>
              </a:r>
              <a:endParaRPr lang="en-US"/>
            </a:p>
          </p:txBody>
        </p:sp>
        <p:sp>
          <p:nvSpPr>
            <p:cNvPr id="25658" name="Text Box 24"/>
            <p:cNvSpPr txBox="1">
              <a:spLocks noChangeArrowheads="1"/>
            </p:cNvSpPr>
            <p:nvPr/>
          </p:nvSpPr>
          <p:spPr bwMode="auto">
            <a:xfrm>
              <a:off x="1925" y="10371"/>
              <a:ext cx="612" cy="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sz="1100">
                  <a:latin typeface="Calibri" panose="020F0502020204030204" pitchFamily="34" charset="0"/>
                </a:rPr>
                <a:t>Q1</a:t>
              </a:r>
              <a:endParaRPr lang="en-US"/>
            </a:p>
          </p:txBody>
        </p:sp>
        <p:sp>
          <p:nvSpPr>
            <p:cNvPr id="25659" name="Text Box 25"/>
            <p:cNvSpPr txBox="1">
              <a:spLocks noChangeArrowheads="1"/>
            </p:cNvSpPr>
            <p:nvPr/>
          </p:nvSpPr>
          <p:spPr bwMode="auto">
            <a:xfrm>
              <a:off x="2579" y="10411"/>
              <a:ext cx="664" cy="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sz="1100">
                  <a:latin typeface="Calibri" panose="020F0502020204030204" pitchFamily="34" charset="0"/>
                </a:rPr>
                <a:t>Q2</a:t>
              </a:r>
              <a:endParaRPr lang="en-US"/>
            </a:p>
          </p:txBody>
        </p:sp>
      </p:grpSp>
      <p:grpSp>
        <p:nvGrpSpPr>
          <p:cNvPr id="3" name="Group 26"/>
          <p:cNvGrpSpPr>
            <a:grpSpLocks/>
          </p:cNvGrpSpPr>
          <p:nvPr/>
        </p:nvGrpSpPr>
        <p:grpSpPr bwMode="auto">
          <a:xfrm>
            <a:off x="3200400" y="3733800"/>
            <a:ext cx="3171825" cy="2743200"/>
            <a:chOff x="5429" y="10304"/>
            <a:chExt cx="4875" cy="4071"/>
          </a:xfrm>
        </p:grpSpPr>
        <p:cxnSp>
          <p:nvCxnSpPr>
            <p:cNvPr id="25627" name="AutoShape 27"/>
            <p:cNvCxnSpPr>
              <a:cxnSpLocks noChangeShapeType="1"/>
            </p:cNvCxnSpPr>
            <p:nvPr/>
          </p:nvCxnSpPr>
          <p:spPr bwMode="auto">
            <a:xfrm flipV="1">
              <a:off x="6691" y="10304"/>
              <a:ext cx="0" cy="3212"/>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5628" name="AutoShape 28"/>
            <p:cNvCxnSpPr>
              <a:cxnSpLocks noChangeShapeType="1"/>
            </p:cNvCxnSpPr>
            <p:nvPr/>
          </p:nvCxnSpPr>
          <p:spPr bwMode="auto">
            <a:xfrm>
              <a:off x="6691" y="13516"/>
              <a:ext cx="3476" cy="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25629" name="Arc 29"/>
            <p:cNvSpPr>
              <a:spLocks/>
            </p:cNvSpPr>
            <p:nvPr/>
          </p:nvSpPr>
          <p:spPr bwMode="auto">
            <a:xfrm rot="10237449">
              <a:off x="7235" y="10673"/>
              <a:ext cx="2183" cy="2437"/>
            </a:xfrm>
            <a:custGeom>
              <a:avLst/>
              <a:gdLst>
                <a:gd name="T0" fmla="*/ 0 w 25479"/>
                <a:gd name="T1" fmla="*/ 0 h 28641"/>
                <a:gd name="T2" fmla="*/ 15 w 25479"/>
                <a:gd name="T3" fmla="*/ 18 h 28641"/>
                <a:gd name="T4" fmla="*/ 2 w 25479"/>
                <a:gd name="T5" fmla="*/ 13 h 28641"/>
                <a:gd name="T6" fmla="*/ 0 60000 65536"/>
                <a:gd name="T7" fmla="*/ 0 60000 65536"/>
                <a:gd name="T8" fmla="*/ 0 60000 65536"/>
                <a:gd name="T9" fmla="*/ 0 w 25479"/>
                <a:gd name="T10" fmla="*/ 0 h 28641"/>
                <a:gd name="T11" fmla="*/ 25479 w 25479"/>
                <a:gd name="T12" fmla="*/ 28641 h 28641"/>
              </a:gdLst>
              <a:ahLst/>
              <a:cxnLst>
                <a:cxn ang="T6">
                  <a:pos x="T0" y="T1"/>
                </a:cxn>
                <a:cxn ang="T7">
                  <a:pos x="T2" y="T3"/>
                </a:cxn>
                <a:cxn ang="T8">
                  <a:pos x="T4" y="T5"/>
                </a:cxn>
              </a:cxnLst>
              <a:rect l="T9" t="T10" r="T11" b="T12"/>
              <a:pathLst>
                <a:path w="25479" h="28641" fill="none" extrusionOk="0">
                  <a:moveTo>
                    <a:pt x="0" y="351"/>
                  </a:moveTo>
                  <a:cubicBezTo>
                    <a:pt x="1279" y="117"/>
                    <a:pt x="2578" y="-1"/>
                    <a:pt x="3879" y="0"/>
                  </a:cubicBezTo>
                  <a:cubicBezTo>
                    <a:pt x="15808" y="0"/>
                    <a:pt x="25479" y="9670"/>
                    <a:pt x="25479" y="21600"/>
                  </a:cubicBezTo>
                  <a:cubicBezTo>
                    <a:pt x="25479" y="23996"/>
                    <a:pt x="25080" y="26375"/>
                    <a:pt x="24299" y="28641"/>
                  </a:cubicBezTo>
                </a:path>
                <a:path w="25479" h="28641" stroke="0" extrusionOk="0">
                  <a:moveTo>
                    <a:pt x="0" y="351"/>
                  </a:moveTo>
                  <a:cubicBezTo>
                    <a:pt x="1279" y="117"/>
                    <a:pt x="2578" y="-1"/>
                    <a:pt x="3879" y="0"/>
                  </a:cubicBezTo>
                  <a:cubicBezTo>
                    <a:pt x="15808" y="0"/>
                    <a:pt x="25479" y="9670"/>
                    <a:pt x="25479" y="21600"/>
                  </a:cubicBezTo>
                  <a:cubicBezTo>
                    <a:pt x="25479" y="23996"/>
                    <a:pt x="25080" y="26375"/>
                    <a:pt x="24299" y="28641"/>
                  </a:cubicBezTo>
                  <a:lnTo>
                    <a:pt x="3879" y="21600"/>
                  </a:lnTo>
                  <a:close/>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solidFill>
                  <a:srgbClr val="FF0000"/>
                </a:solidFill>
              </a:endParaRPr>
            </a:p>
          </p:txBody>
        </p:sp>
        <p:sp>
          <p:nvSpPr>
            <p:cNvPr id="25630" name="Arc 30"/>
            <p:cNvSpPr>
              <a:spLocks/>
            </p:cNvSpPr>
            <p:nvPr/>
          </p:nvSpPr>
          <p:spPr bwMode="auto">
            <a:xfrm rot="10237449">
              <a:off x="7906" y="10769"/>
              <a:ext cx="1503" cy="1708"/>
            </a:xfrm>
            <a:custGeom>
              <a:avLst/>
              <a:gdLst>
                <a:gd name="T0" fmla="*/ 0 w 25479"/>
                <a:gd name="T1" fmla="*/ 0 h 30760"/>
                <a:gd name="T2" fmla="*/ 5 w 25479"/>
                <a:gd name="T3" fmla="*/ 5 h 30760"/>
                <a:gd name="T4" fmla="*/ 1 w 25479"/>
                <a:gd name="T5" fmla="*/ 4 h 30760"/>
                <a:gd name="T6" fmla="*/ 0 60000 65536"/>
                <a:gd name="T7" fmla="*/ 0 60000 65536"/>
                <a:gd name="T8" fmla="*/ 0 60000 65536"/>
                <a:gd name="T9" fmla="*/ 0 w 25479"/>
                <a:gd name="T10" fmla="*/ 0 h 30760"/>
                <a:gd name="T11" fmla="*/ 25479 w 25479"/>
                <a:gd name="T12" fmla="*/ 30760 h 30760"/>
              </a:gdLst>
              <a:ahLst/>
              <a:cxnLst>
                <a:cxn ang="T6">
                  <a:pos x="T0" y="T1"/>
                </a:cxn>
                <a:cxn ang="T7">
                  <a:pos x="T2" y="T3"/>
                </a:cxn>
                <a:cxn ang="T8">
                  <a:pos x="T4" y="T5"/>
                </a:cxn>
              </a:cxnLst>
              <a:rect l="T9" t="T10" r="T11" b="T12"/>
              <a:pathLst>
                <a:path w="25479" h="30760" fill="none" extrusionOk="0">
                  <a:moveTo>
                    <a:pt x="0" y="351"/>
                  </a:moveTo>
                  <a:cubicBezTo>
                    <a:pt x="1279" y="117"/>
                    <a:pt x="2578" y="-1"/>
                    <a:pt x="3879" y="0"/>
                  </a:cubicBezTo>
                  <a:cubicBezTo>
                    <a:pt x="15808" y="0"/>
                    <a:pt x="25479" y="9670"/>
                    <a:pt x="25479" y="21600"/>
                  </a:cubicBezTo>
                  <a:cubicBezTo>
                    <a:pt x="25479" y="24765"/>
                    <a:pt x="24783" y="27892"/>
                    <a:pt x="23440" y="30759"/>
                  </a:cubicBezTo>
                </a:path>
                <a:path w="25479" h="30760" stroke="0" extrusionOk="0">
                  <a:moveTo>
                    <a:pt x="0" y="351"/>
                  </a:moveTo>
                  <a:cubicBezTo>
                    <a:pt x="1279" y="117"/>
                    <a:pt x="2578" y="-1"/>
                    <a:pt x="3879" y="0"/>
                  </a:cubicBezTo>
                  <a:cubicBezTo>
                    <a:pt x="15808" y="0"/>
                    <a:pt x="25479" y="9670"/>
                    <a:pt x="25479" y="21600"/>
                  </a:cubicBezTo>
                  <a:cubicBezTo>
                    <a:pt x="25479" y="24765"/>
                    <a:pt x="24783" y="27892"/>
                    <a:pt x="23440" y="30759"/>
                  </a:cubicBezTo>
                  <a:lnTo>
                    <a:pt x="3879" y="21600"/>
                  </a:lnTo>
                  <a:close/>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solidFill>
                  <a:srgbClr val="FF0000"/>
                </a:solidFill>
              </a:endParaRPr>
            </a:p>
          </p:txBody>
        </p:sp>
        <p:sp>
          <p:nvSpPr>
            <p:cNvPr id="25631" name="Text Box 31"/>
            <p:cNvSpPr txBox="1">
              <a:spLocks noChangeArrowheads="1"/>
            </p:cNvSpPr>
            <p:nvPr/>
          </p:nvSpPr>
          <p:spPr bwMode="auto">
            <a:xfrm>
              <a:off x="9045" y="13557"/>
              <a:ext cx="772" cy="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fa-IR" sz="1100" b="1">
                  <a:solidFill>
                    <a:srgbClr val="FF0000"/>
                  </a:solidFill>
                </a:rPr>
                <a:t>اندازه</a:t>
              </a:r>
              <a:endParaRPr lang="en-US">
                <a:solidFill>
                  <a:srgbClr val="FF0000"/>
                </a:solidFill>
              </a:endParaRPr>
            </a:p>
          </p:txBody>
        </p:sp>
        <p:sp>
          <p:nvSpPr>
            <p:cNvPr id="25632" name="Text Box 32"/>
            <p:cNvSpPr txBox="1">
              <a:spLocks noChangeArrowheads="1"/>
            </p:cNvSpPr>
            <p:nvPr/>
          </p:nvSpPr>
          <p:spPr bwMode="auto">
            <a:xfrm>
              <a:off x="7577" y="13904"/>
              <a:ext cx="1557" cy="4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spcAft>
                  <a:spcPts val="1000"/>
                </a:spcAft>
              </a:pPr>
              <a:r>
                <a:rPr lang="fa-IR" sz="1400" b="1">
                  <a:solidFill>
                    <a:srgbClr val="FF0000"/>
                  </a:solidFill>
                </a:rPr>
                <a:t>هزینه مبادله</a:t>
              </a:r>
              <a:endParaRPr lang="en-US">
                <a:solidFill>
                  <a:srgbClr val="FF0000"/>
                </a:solidFill>
              </a:endParaRPr>
            </a:p>
          </p:txBody>
        </p:sp>
        <p:sp>
          <p:nvSpPr>
            <p:cNvPr id="25633" name="Text Box 33"/>
            <p:cNvSpPr txBox="1">
              <a:spLocks noChangeArrowheads="1"/>
            </p:cNvSpPr>
            <p:nvPr/>
          </p:nvSpPr>
          <p:spPr bwMode="auto">
            <a:xfrm>
              <a:off x="5429" y="10761"/>
              <a:ext cx="1204" cy="1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spcAft>
                  <a:spcPts val="1000"/>
                </a:spcAft>
              </a:pPr>
              <a:r>
                <a:rPr lang="fa-IR" sz="1100" b="1">
                  <a:solidFill>
                    <a:srgbClr val="FF0000"/>
                  </a:solidFill>
                </a:rPr>
                <a:t>هزینه</a:t>
              </a:r>
              <a:endParaRPr lang="en-US" sz="1100" b="1">
                <a:solidFill>
                  <a:srgbClr val="FF0000"/>
                </a:solidFill>
              </a:endParaRPr>
            </a:p>
            <a:p>
              <a:pPr algn="r" eaLnBrk="1" hangingPunct="1">
                <a:spcAft>
                  <a:spcPts val="1000"/>
                </a:spcAft>
              </a:pPr>
              <a:r>
                <a:rPr lang="en-US" sz="1100" b="1">
                  <a:solidFill>
                    <a:srgbClr val="FF0000"/>
                  </a:solidFill>
                </a:rPr>
                <a:t> </a:t>
              </a:r>
              <a:endParaRPr lang="en-US">
                <a:solidFill>
                  <a:srgbClr val="FF0000"/>
                </a:solidFill>
              </a:endParaRPr>
            </a:p>
          </p:txBody>
        </p:sp>
        <p:cxnSp>
          <p:nvCxnSpPr>
            <p:cNvPr id="25634" name="AutoShape 34"/>
            <p:cNvCxnSpPr>
              <a:cxnSpLocks noChangeShapeType="1"/>
            </p:cNvCxnSpPr>
            <p:nvPr/>
          </p:nvCxnSpPr>
          <p:spPr bwMode="auto">
            <a:xfrm flipH="1">
              <a:off x="7235" y="11453"/>
              <a:ext cx="588" cy="153"/>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5635" name="AutoShape 35"/>
            <p:cNvCxnSpPr>
              <a:cxnSpLocks noChangeShapeType="1"/>
            </p:cNvCxnSpPr>
            <p:nvPr/>
          </p:nvCxnSpPr>
          <p:spPr bwMode="auto">
            <a:xfrm flipH="1">
              <a:off x="7915" y="11066"/>
              <a:ext cx="406" cy="11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5636" name="AutoShape 36"/>
            <p:cNvCxnSpPr>
              <a:cxnSpLocks noChangeShapeType="1"/>
            </p:cNvCxnSpPr>
            <p:nvPr/>
          </p:nvCxnSpPr>
          <p:spPr bwMode="auto">
            <a:xfrm flipH="1">
              <a:off x="8543" y="12367"/>
              <a:ext cx="156" cy="526"/>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5637" name="AutoShape 37"/>
            <p:cNvCxnSpPr>
              <a:cxnSpLocks noChangeShapeType="1"/>
            </p:cNvCxnSpPr>
            <p:nvPr/>
          </p:nvCxnSpPr>
          <p:spPr bwMode="auto">
            <a:xfrm flipV="1">
              <a:off x="7277" y="12463"/>
              <a:ext cx="300" cy="264"/>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25638" name="Text Box 38"/>
            <p:cNvSpPr txBox="1">
              <a:spLocks noChangeArrowheads="1"/>
            </p:cNvSpPr>
            <p:nvPr/>
          </p:nvSpPr>
          <p:spPr bwMode="auto">
            <a:xfrm>
              <a:off x="8374" y="10769"/>
              <a:ext cx="1121" cy="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sz="1100" b="1">
                  <a:solidFill>
                    <a:srgbClr val="FF0000"/>
                  </a:solidFill>
                  <a:latin typeface="Calibri" panose="020F0502020204030204" pitchFamily="34" charset="0"/>
                </a:rPr>
                <a:t>EC </a:t>
              </a:r>
              <a:r>
                <a:rPr lang="en-US" sz="1100" b="1">
                  <a:solidFill>
                    <a:srgbClr val="FF0000"/>
                  </a:solidFill>
                </a:rPr>
                <a:t> </a:t>
              </a:r>
              <a:r>
                <a:rPr lang="fa-IR" sz="1100" b="1">
                  <a:solidFill>
                    <a:srgbClr val="FF0000"/>
                  </a:solidFill>
                </a:rPr>
                <a:t>بدون</a:t>
              </a:r>
              <a:r>
                <a:rPr lang="en-US" sz="1100" b="1">
                  <a:solidFill>
                    <a:srgbClr val="FF0000"/>
                  </a:solidFill>
                  <a:latin typeface="Calibri" panose="020F0502020204030204" pitchFamily="34" charset="0"/>
                </a:rPr>
                <a:t> </a:t>
              </a:r>
              <a:endParaRPr lang="en-US">
                <a:solidFill>
                  <a:srgbClr val="FF0000"/>
                </a:solidFill>
              </a:endParaRPr>
            </a:p>
          </p:txBody>
        </p:sp>
        <p:sp>
          <p:nvSpPr>
            <p:cNvPr id="25639" name="Text Box 39"/>
            <p:cNvSpPr txBox="1">
              <a:spLocks noChangeArrowheads="1"/>
            </p:cNvSpPr>
            <p:nvPr/>
          </p:nvSpPr>
          <p:spPr bwMode="auto">
            <a:xfrm>
              <a:off x="6794" y="12660"/>
              <a:ext cx="1121" cy="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sz="1100" b="1">
                  <a:solidFill>
                    <a:srgbClr val="FF0000"/>
                  </a:solidFill>
                  <a:latin typeface="Calibri" panose="020F0502020204030204" pitchFamily="34" charset="0"/>
                </a:rPr>
                <a:t>EC </a:t>
              </a:r>
              <a:r>
                <a:rPr lang="en-US" sz="1100" b="1">
                  <a:solidFill>
                    <a:srgbClr val="FF0000"/>
                  </a:solidFill>
                </a:rPr>
                <a:t> </a:t>
              </a:r>
              <a:r>
                <a:rPr lang="fa-IR" sz="1100" b="1">
                  <a:solidFill>
                    <a:srgbClr val="FF0000"/>
                  </a:solidFill>
                </a:rPr>
                <a:t>با</a:t>
              </a:r>
              <a:r>
                <a:rPr lang="en-US" sz="1100" b="1">
                  <a:solidFill>
                    <a:srgbClr val="FF0000"/>
                  </a:solidFill>
                  <a:latin typeface="Calibri" panose="020F0502020204030204" pitchFamily="34" charset="0"/>
                </a:rPr>
                <a:t> </a:t>
              </a:r>
              <a:endParaRPr lang="en-US">
                <a:solidFill>
                  <a:srgbClr val="FF0000"/>
                </a:solidFill>
              </a:endParaRPr>
            </a:p>
          </p:txBody>
        </p:sp>
        <p:sp>
          <p:nvSpPr>
            <p:cNvPr id="25640" name="Text Box 40"/>
            <p:cNvSpPr txBox="1">
              <a:spLocks noChangeArrowheads="1"/>
            </p:cNvSpPr>
            <p:nvPr/>
          </p:nvSpPr>
          <p:spPr bwMode="auto">
            <a:xfrm>
              <a:off x="9503" y="12062"/>
              <a:ext cx="612" cy="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sz="1100">
                  <a:solidFill>
                    <a:srgbClr val="FF0000"/>
                  </a:solidFill>
                  <a:latin typeface="Calibri" panose="020F0502020204030204" pitchFamily="34" charset="0"/>
                </a:rPr>
                <a:t>T1</a:t>
              </a:r>
              <a:endParaRPr lang="en-US">
                <a:solidFill>
                  <a:srgbClr val="FF0000"/>
                </a:solidFill>
              </a:endParaRPr>
            </a:p>
          </p:txBody>
        </p:sp>
        <p:sp>
          <p:nvSpPr>
            <p:cNvPr id="25641" name="Text Box 41"/>
            <p:cNvSpPr txBox="1">
              <a:spLocks noChangeArrowheads="1"/>
            </p:cNvSpPr>
            <p:nvPr/>
          </p:nvSpPr>
          <p:spPr bwMode="auto">
            <a:xfrm>
              <a:off x="9640" y="12660"/>
              <a:ext cx="664" cy="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sz="1100">
                  <a:solidFill>
                    <a:srgbClr val="FF0000"/>
                  </a:solidFill>
                  <a:latin typeface="Calibri" panose="020F0502020204030204" pitchFamily="34" charset="0"/>
                </a:rPr>
                <a:t>T2</a:t>
              </a:r>
              <a:endParaRPr lang="en-US">
                <a:solidFill>
                  <a:srgbClr val="FF0000"/>
                </a:solidFill>
              </a:endParaRPr>
            </a:p>
          </p:txBody>
        </p:sp>
      </p:grpSp>
      <p:grpSp>
        <p:nvGrpSpPr>
          <p:cNvPr id="4" name="Group 42"/>
          <p:cNvGrpSpPr>
            <a:grpSpLocks/>
          </p:cNvGrpSpPr>
          <p:nvPr/>
        </p:nvGrpSpPr>
        <p:grpSpPr bwMode="auto">
          <a:xfrm>
            <a:off x="5867400" y="2895600"/>
            <a:ext cx="2971800" cy="2876550"/>
            <a:chOff x="1371" y="635"/>
            <a:chExt cx="4957" cy="4530"/>
          </a:xfrm>
        </p:grpSpPr>
        <p:cxnSp>
          <p:nvCxnSpPr>
            <p:cNvPr id="25612" name="AutoShape 43"/>
            <p:cNvCxnSpPr>
              <a:cxnSpLocks noChangeShapeType="1"/>
            </p:cNvCxnSpPr>
            <p:nvPr/>
          </p:nvCxnSpPr>
          <p:spPr bwMode="auto">
            <a:xfrm flipV="1">
              <a:off x="2274" y="1010"/>
              <a:ext cx="0" cy="3212"/>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5613" name="AutoShape 44"/>
            <p:cNvCxnSpPr>
              <a:cxnSpLocks noChangeShapeType="1"/>
            </p:cNvCxnSpPr>
            <p:nvPr/>
          </p:nvCxnSpPr>
          <p:spPr bwMode="auto">
            <a:xfrm>
              <a:off x="2274" y="4222"/>
              <a:ext cx="3476" cy="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25614" name="Arc 45"/>
            <p:cNvSpPr>
              <a:spLocks/>
            </p:cNvSpPr>
            <p:nvPr/>
          </p:nvSpPr>
          <p:spPr bwMode="auto">
            <a:xfrm rot="3171104">
              <a:off x="3202" y="1281"/>
              <a:ext cx="2183" cy="2437"/>
            </a:xfrm>
            <a:custGeom>
              <a:avLst/>
              <a:gdLst>
                <a:gd name="T0" fmla="*/ 0 w 25479"/>
                <a:gd name="T1" fmla="*/ 0 h 28641"/>
                <a:gd name="T2" fmla="*/ 15 w 25479"/>
                <a:gd name="T3" fmla="*/ 18 h 28641"/>
                <a:gd name="T4" fmla="*/ 2 w 25479"/>
                <a:gd name="T5" fmla="*/ 13 h 28641"/>
                <a:gd name="T6" fmla="*/ 0 60000 65536"/>
                <a:gd name="T7" fmla="*/ 0 60000 65536"/>
                <a:gd name="T8" fmla="*/ 0 60000 65536"/>
                <a:gd name="T9" fmla="*/ 0 w 25479"/>
                <a:gd name="T10" fmla="*/ 0 h 28641"/>
                <a:gd name="T11" fmla="*/ 25479 w 25479"/>
                <a:gd name="T12" fmla="*/ 28641 h 28641"/>
              </a:gdLst>
              <a:ahLst/>
              <a:cxnLst>
                <a:cxn ang="T6">
                  <a:pos x="T0" y="T1"/>
                </a:cxn>
                <a:cxn ang="T7">
                  <a:pos x="T2" y="T3"/>
                </a:cxn>
                <a:cxn ang="T8">
                  <a:pos x="T4" y="T5"/>
                </a:cxn>
              </a:cxnLst>
              <a:rect l="T9" t="T10" r="T11" b="T12"/>
              <a:pathLst>
                <a:path w="25479" h="28641" fill="none" extrusionOk="0">
                  <a:moveTo>
                    <a:pt x="0" y="351"/>
                  </a:moveTo>
                  <a:cubicBezTo>
                    <a:pt x="1279" y="117"/>
                    <a:pt x="2578" y="-1"/>
                    <a:pt x="3879" y="0"/>
                  </a:cubicBezTo>
                  <a:cubicBezTo>
                    <a:pt x="15808" y="0"/>
                    <a:pt x="25479" y="9670"/>
                    <a:pt x="25479" y="21600"/>
                  </a:cubicBezTo>
                  <a:cubicBezTo>
                    <a:pt x="25479" y="23996"/>
                    <a:pt x="25080" y="26375"/>
                    <a:pt x="24299" y="28641"/>
                  </a:cubicBezTo>
                </a:path>
                <a:path w="25479" h="28641" stroke="0" extrusionOk="0">
                  <a:moveTo>
                    <a:pt x="0" y="351"/>
                  </a:moveTo>
                  <a:cubicBezTo>
                    <a:pt x="1279" y="117"/>
                    <a:pt x="2578" y="-1"/>
                    <a:pt x="3879" y="0"/>
                  </a:cubicBezTo>
                  <a:cubicBezTo>
                    <a:pt x="15808" y="0"/>
                    <a:pt x="25479" y="9670"/>
                    <a:pt x="25479" y="21600"/>
                  </a:cubicBezTo>
                  <a:cubicBezTo>
                    <a:pt x="25479" y="23996"/>
                    <a:pt x="25080" y="26375"/>
                    <a:pt x="24299" y="28641"/>
                  </a:cubicBezTo>
                  <a:lnTo>
                    <a:pt x="3879" y="21600"/>
                  </a:lnTo>
                  <a:close/>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p>
          </p:txBody>
        </p:sp>
        <p:sp>
          <p:nvSpPr>
            <p:cNvPr id="25615" name="Arc 46"/>
            <p:cNvSpPr>
              <a:spLocks/>
            </p:cNvSpPr>
            <p:nvPr/>
          </p:nvSpPr>
          <p:spPr bwMode="auto">
            <a:xfrm rot="3996026">
              <a:off x="2867" y="1511"/>
              <a:ext cx="1984" cy="1708"/>
            </a:xfrm>
            <a:custGeom>
              <a:avLst/>
              <a:gdLst>
                <a:gd name="T0" fmla="*/ 0 w 33627"/>
                <a:gd name="T1" fmla="*/ 1 h 30760"/>
                <a:gd name="T2" fmla="*/ 6 w 33627"/>
                <a:gd name="T3" fmla="*/ 5 h 30760"/>
                <a:gd name="T4" fmla="*/ 2 w 33627"/>
                <a:gd name="T5" fmla="*/ 4 h 30760"/>
                <a:gd name="T6" fmla="*/ 0 60000 65536"/>
                <a:gd name="T7" fmla="*/ 0 60000 65536"/>
                <a:gd name="T8" fmla="*/ 0 60000 65536"/>
                <a:gd name="T9" fmla="*/ 0 w 33627"/>
                <a:gd name="T10" fmla="*/ 0 h 30760"/>
                <a:gd name="T11" fmla="*/ 33627 w 33627"/>
                <a:gd name="T12" fmla="*/ 30760 h 30760"/>
              </a:gdLst>
              <a:ahLst/>
              <a:cxnLst>
                <a:cxn ang="T6">
                  <a:pos x="T0" y="T1"/>
                </a:cxn>
                <a:cxn ang="T7">
                  <a:pos x="T2" y="T3"/>
                </a:cxn>
                <a:cxn ang="T8">
                  <a:pos x="T4" y="T5"/>
                </a:cxn>
              </a:cxnLst>
              <a:rect l="T9" t="T10" r="T11" b="T12"/>
              <a:pathLst>
                <a:path w="33627" h="30760" fill="none" extrusionOk="0">
                  <a:moveTo>
                    <a:pt x="0" y="3658"/>
                  </a:moveTo>
                  <a:cubicBezTo>
                    <a:pt x="3557" y="1273"/>
                    <a:pt x="7744" y="-1"/>
                    <a:pt x="12027" y="0"/>
                  </a:cubicBezTo>
                  <a:cubicBezTo>
                    <a:pt x="23956" y="0"/>
                    <a:pt x="33627" y="9670"/>
                    <a:pt x="33627" y="21600"/>
                  </a:cubicBezTo>
                  <a:cubicBezTo>
                    <a:pt x="33627" y="24765"/>
                    <a:pt x="32931" y="27892"/>
                    <a:pt x="31588" y="30759"/>
                  </a:cubicBezTo>
                </a:path>
                <a:path w="33627" h="30760" stroke="0" extrusionOk="0">
                  <a:moveTo>
                    <a:pt x="0" y="3658"/>
                  </a:moveTo>
                  <a:cubicBezTo>
                    <a:pt x="3557" y="1273"/>
                    <a:pt x="7744" y="-1"/>
                    <a:pt x="12027" y="0"/>
                  </a:cubicBezTo>
                  <a:cubicBezTo>
                    <a:pt x="23956" y="0"/>
                    <a:pt x="33627" y="9670"/>
                    <a:pt x="33627" y="21600"/>
                  </a:cubicBezTo>
                  <a:cubicBezTo>
                    <a:pt x="33627" y="24765"/>
                    <a:pt x="32931" y="27892"/>
                    <a:pt x="31588" y="30759"/>
                  </a:cubicBezTo>
                  <a:lnTo>
                    <a:pt x="12027" y="21600"/>
                  </a:lnTo>
                  <a:close/>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p>
          </p:txBody>
        </p:sp>
        <p:sp>
          <p:nvSpPr>
            <p:cNvPr id="25616" name="Text Box 47"/>
            <p:cNvSpPr txBox="1">
              <a:spLocks noChangeArrowheads="1"/>
            </p:cNvSpPr>
            <p:nvPr/>
          </p:nvSpPr>
          <p:spPr bwMode="auto">
            <a:xfrm>
              <a:off x="4628" y="4263"/>
              <a:ext cx="1122" cy="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spcAft>
                  <a:spcPts val="1000"/>
                </a:spcAft>
              </a:pPr>
              <a:r>
                <a:rPr lang="fa-IR" sz="1100" b="1"/>
                <a:t>اندازه</a:t>
              </a:r>
              <a:endParaRPr lang="en-US"/>
            </a:p>
          </p:txBody>
        </p:sp>
        <p:sp>
          <p:nvSpPr>
            <p:cNvPr id="25617" name="Text Box 48"/>
            <p:cNvSpPr txBox="1">
              <a:spLocks noChangeArrowheads="1"/>
            </p:cNvSpPr>
            <p:nvPr/>
          </p:nvSpPr>
          <p:spPr bwMode="auto">
            <a:xfrm>
              <a:off x="2929" y="4694"/>
              <a:ext cx="1510" cy="4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fa-IR" sz="1400" b="1"/>
                <a:t>هزینه عامل</a:t>
              </a:r>
              <a:endParaRPr lang="en-US"/>
            </a:p>
          </p:txBody>
        </p:sp>
        <p:sp>
          <p:nvSpPr>
            <p:cNvPr id="25618" name="Text Box 49"/>
            <p:cNvSpPr txBox="1">
              <a:spLocks noChangeArrowheads="1"/>
            </p:cNvSpPr>
            <p:nvPr/>
          </p:nvSpPr>
          <p:spPr bwMode="auto">
            <a:xfrm>
              <a:off x="1371" y="1467"/>
              <a:ext cx="845" cy="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spcAft>
                  <a:spcPts val="1000"/>
                </a:spcAft>
              </a:pPr>
              <a:r>
                <a:rPr lang="fa-IR" sz="1100" b="1"/>
                <a:t>هزینه</a:t>
              </a:r>
              <a:endParaRPr lang="en-US"/>
            </a:p>
          </p:txBody>
        </p:sp>
        <p:sp>
          <p:nvSpPr>
            <p:cNvPr id="25619" name="Text Box 50"/>
            <p:cNvSpPr txBox="1">
              <a:spLocks noChangeArrowheads="1"/>
            </p:cNvSpPr>
            <p:nvPr/>
          </p:nvSpPr>
          <p:spPr bwMode="auto">
            <a:xfrm>
              <a:off x="2625" y="1467"/>
              <a:ext cx="1121" cy="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sz="1100" b="1">
                  <a:latin typeface="Calibri" panose="020F0502020204030204" pitchFamily="34" charset="0"/>
                </a:rPr>
                <a:t>EC </a:t>
              </a:r>
              <a:r>
                <a:rPr lang="en-US" sz="1100" b="1"/>
                <a:t> </a:t>
              </a:r>
              <a:r>
                <a:rPr lang="fa-IR" sz="1100" b="1"/>
                <a:t>بدون</a:t>
              </a:r>
              <a:r>
                <a:rPr lang="en-US" sz="1100" b="1">
                  <a:latin typeface="Calibri" panose="020F0502020204030204" pitchFamily="34" charset="0"/>
                </a:rPr>
                <a:t> </a:t>
              </a:r>
              <a:endParaRPr lang="en-US"/>
            </a:p>
          </p:txBody>
        </p:sp>
        <p:sp>
          <p:nvSpPr>
            <p:cNvPr id="25620" name="Text Box 51"/>
            <p:cNvSpPr txBox="1">
              <a:spLocks noChangeArrowheads="1"/>
            </p:cNvSpPr>
            <p:nvPr/>
          </p:nvSpPr>
          <p:spPr bwMode="auto">
            <a:xfrm>
              <a:off x="5456" y="3453"/>
              <a:ext cx="872" cy="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sz="1100" b="1">
                  <a:latin typeface="Calibri" panose="020F0502020204030204" pitchFamily="34" charset="0"/>
                </a:rPr>
                <a:t>EC </a:t>
              </a:r>
              <a:r>
                <a:rPr lang="en-US" sz="1100" b="1"/>
                <a:t> </a:t>
              </a:r>
              <a:r>
                <a:rPr lang="fa-IR" sz="1100" b="1"/>
                <a:t>با</a:t>
              </a:r>
              <a:r>
                <a:rPr lang="en-US" sz="1100" b="1">
                  <a:latin typeface="Calibri" panose="020F0502020204030204" pitchFamily="34" charset="0"/>
                </a:rPr>
                <a:t> </a:t>
              </a:r>
              <a:endParaRPr lang="en-US"/>
            </a:p>
          </p:txBody>
        </p:sp>
        <p:sp>
          <p:nvSpPr>
            <p:cNvPr id="25621" name="Text Box 52"/>
            <p:cNvSpPr txBox="1">
              <a:spLocks noChangeArrowheads="1"/>
            </p:cNvSpPr>
            <p:nvPr/>
          </p:nvSpPr>
          <p:spPr bwMode="auto">
            <a:xfrm>
              <a:off x="3585" y="958"/>
              <a:ext cx="612" cy="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sz="1100">
                  <a:latin typeface="Calibri" panose="020F0502020204030204" pitchFamily="34" charset="0"/>
                </a:rPr>
                <a:t>A1</a:t>
              </a:r>
              <a:endParaRPr lang="en-US"/>
            </a:p>
          </p:txBody>
        </p:sp>
        <p:sp>
          <p:nvSpPr>
            <p:cNvPr id="25622" name="Text Box 53"/>
            <p:cNvSpPr txBox="1">
              <a:spLocks noChangeArrowheads="1"/>
            </p:cNvSpPr>
            <p:nvPr/>
          </p:nvSpPr>
          <p:spPr bwMode="auto">
            <a:xfrm>
              <a:off x="4119" y="635"/>
              <a:ext cx="664" cy="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sz="1100">
                  <a:latin typeface="Calibri" panose="020F0502020204030204" pitchFamily="34" charset="0"/>
                </a:rPr>
                <a:t>A2</a:t>
              </a:r>
              <a:endParaRPr lang="en-US"/>
            </a:p>
          </p:txBody>
        </p:sp>
        <p:cxnSp>
          <p:nvCxnSpPr>
            <p:cNvPr id="25623" name="AutoShape 54"/>
            <p:cNvCxnSpPr>
              <a:cxnSpLocks noChangeShapeType="1"/>
            </p:cNvCxnSpPr>
            <p:nvPr/>
          </p:nvCxnSpPr>
          <p:spPr bwMode="auto">
            <a:xfrm>
              <a:off x="4713" y="2229"/>
              <a:ext cx="426" cy="14"/>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5624" name="AutoShape 55"/>
            <p:cNvCxnSpPr>
              <a:cxnSpLocks noChangeShapeType="1"/>
            </p:cNvCxnSpPr>
            <p:nvPr/>
          </p:nvCxnSpPr>
          <p:spPr bwMode="auto">
            <a:xfrm>
              <a:off x="3824" y="1550"/>
              <a:ext cx="615" cy="153"/>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5625" name="AutoShape 56"/>
            <p:cNvCxnSpPr>
              <a:cxnSpLocks noChangeShapeType="1"/>
            </p:cNvCxnSpPr>
            <p:nvPr/>
          </p:nvCxnSpPr>
          <p:spPr bwMode="auto">
            <a:xfrm>
              <a:off x="4071" y="3357"/>
              <a:ext cx="277" cy="38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5626" name="AutoShape 57"/>
            <p:cNvCxnSpPr>
              <a:cxnSpLocks noChangeShapeType="1"/>
            </p:cNvCxnSpPr>
            <p:nvPr/>
          </p:nvCxnSpPr>
          <p:spPr bwMode="auto">
            <a:xfrm flipH="1" flipV="1">
              <a:off x="4942" y="3282"/>
              <a:ext cx="514" cy="309"/>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grpSp>
      <p:sp>
        <p:nvSpPr>
          <p:cNvPr id="25611" name="Text Box 58"/>
          <p:cNvSpPr txBox="1">
            <a:spLocks noChangeArrowheads="1"/>
          </p:cNvSpPr>
          <p:nvPr/>
        </p:nvSpPr>
        <p:spPr bwMode="auto">
          <a:xfrm>
            <a:off x="609600" y="5943600"/>
            <a:ext cx="3124200" cy="514350"/>
          </a:xfrm>
          <a:prstGeom prst="rect">
            <a:avLst/>
          </a:prstGeom>
          <a:solidFill>
            <a:srgbClr val="FFFFFF"/>
          </a:solidFill>
          <a:ln w="9525">
            <a:solidFill>
              <a:srgbClr val="000000"/>
            </a:solidFill>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spcAft>
                <a:spcPts val="1000"/>
              </a:spcAft>
            </a:pPr>
            <a:r>
              <a:rPr lang="fa-IR" sz="1400" b="1"/>
              <a:t>شکل 6-1 : تأثیرات اقتصادی تجارت الکترونیک</a:t>
            </a:r>
            <a:endParaRPr lang="en-US" sz="240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par>
                          <p:cTn id="8" fill="hold" nodeType="afterGroup">
                            <p:stCondLst>
                              <p:cond delay="1950"/>
                            </p:stCondLst>
                            <p:childTnLst>
                              <p:par>
                                <p:cTn id="9" presetID="29" presetClass="entr" presetSubtype="0" fill="hold" grpId="0" nodeType="afterEffect">
                                  <p:stCondLst>
                                    <p:cond delay="0"/>
                                  </p:stCondLst>
                                  <p:childTnLst>
                                    <p:set>
                                      <p:cBhvr>
                                        <p:cTn id="10" dur="1" fill="hold">
                                          <p:stCondLst>
                                            <p:cond delay="0"/>
                                          </p:stCondLst>
                                        </p:cTn>
                                        <p:tgtEl>
                                          <p:spTgt spid="25607"/>
                                        </p:tgtEl>
                                        <p:attrNameLst>
                                          <p:attrName>style.visibility</p:attrName>
                                        </p:attrNameLst>
                                      </p:cBhvr>
                                      <p:to>
                                        <p:strVal val="visible"/>
                                      </p:to>
                                    </p:set>
                                    <p:anim calcmode="lin" valueType="num">
                                      <p:cBhvr>
                                        <p:cTn id="11" dur="500" fill="hold"/>
                                        <p:tgtEl>
                                          <p:spTgt spid="25607"/>
                                        </p:tgtEl>
                                        <p:attrNameLst>
                                          <p:attrName>ppt_x</p:attrName>
                                        </p:attrNameLst>
                                      </p:cBhvr>
                                      <p:tavLst>
                                        <p:tav tm="0">
                                          <p:val>
                                            <p:strVal val="#ppt_x-.2"/>
                                          </p:val>
                                        </p:tav>
                                        <p:tav tm="100000">
                                          <p:val>
                                            <p:strVal val="#ppt_x"/>
                                          </p:val>
                                        </p:tav>
                                      </p:tavLst>
                                    </p:anim>
                                    <p:anim calcmode="lin" valueType="num">
                                      <p:cBhvr>
                                        <p:cTn id="12" dur="500" fill="hold"/>
                                        <p:tgtEl>
                                          <p:spTgt spid="25607"/>
                                        </p:tgtEl>
                                        <p:attrNameLst>
                                          <p:attrName>ppt_y</p:attrName>
                                        </p:attrNameLst>
                                      </p:cBhvr>
                                      <p:tavLst>
                                        <p:tav tm="0">
                                          <p:val>
                                            <p:strVal val="#ppt_y"/>
                                          </p:val>
                                        </p:tav>
                                        <p:tav tm="100000">
                                          <p:val>
                                            <p:strVal val="#ppt_y"/>
                                          </p:val>
                                        </p:tav>
                                      </p:tavLst>
                                    </p:anim>
                                    <p:animEffect transition="in" filter="wipe(right)" prLst="gradientSize: 0.1">
                                      <p:cBhvr>
                                        <p:cTn id="13" dur="500"/>
                                        <p:tgtEl>
                                          <p:spTgt spid="25607"/>
                                        </p:tgtEl>
                                      </p:cBhvr>
                                    </p:animEffect>
                                  </p:childTnLst>
                                </p:cTn>
                              </p:par>
                            </p:childTnLst>
                          </p:cTn>
                        </p:par>
                        <p:par>
                          <p:cTn id="14" fill="hold" nodeType="afterGroup">
                            <p:stCondLst>
                              <p:cond delay="2450"/>
                            </p:stCondLst>
                            <p:childTnLst>
                              <p:par>
                                <p:cTn id="15" presetID="37" presetClass="entr" presetSubtype="0" fill="hold" nodeType="after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anim calcmode="lin" valueType="num">
                                      <p:cBhvr>
                                        <p:cTn id="18" dur="500" fill="hold"/>
                                        <p:tgtEl>
                                          <p:spTgt spid="2"/>
                                        </p:tgtEl>
                                        <p:attrNameLst>
                                          <p:attrName>ppt_x</p:attrName>
                                        </p:attrNameLst>
                                      </p:cBhvr>
                                      <p:tavLst>
                                        <p:tav tm="0">
                                          <p:val>
                                            <p:strVal val="#ppt_x"/>
                                          </p:val>
                                        </p:tav>
                                        <p:tav tm="100000">
                                          <p:val>
                                            <p:strVal val="#ppt_x"/>
                                          </p:val>
                                        </p:tav>
                                      </p:tavLst>
                                    </p:anim>
                                    <p:anim calcmode="lin" valueType="num">
                                      <p:cBhvr>
                                        <p:cTn id="19" dur="450" decel="100000" fill="hold"/>
                                        <p:tgtEl>
                                          <p:spTgt spid="2"/>
                                        </p:tgtEl>
                                        <p:attrNameLst>
                                          <p:attrName>ppt_y</p:attrName>
                                        </p:attrNameLst>
                                      </p:cBhvr>
                                      <p:tavLst>
                                        <p:tav tm="0">
                                          <p:val>
                                            <p:strVal val="#ppt_y+1"/>
                                          </p:val>
                                        </p:tav>
                                        <p:tav tm="100000">
                                          <p:val>
                                            <p:strVal val="#ppt_y-.03"/>
                                          </p:val>
                                        </p:tav>
                                      </p:tavLst>
                                    </p:anim>
                                    <p:anim calcmode="lin" valueType="num">
                                      <p:cBhvr>
                                        <p:cTn id="20" dur="50" accel="100000" fill="hold">
                                          <p:stCondLst>
                                            <p:cond delay="450"/>
                                          </p:stCondLst>
                                        </p:cTn>
                                        <p:tgtEl>
                                          <p:spTgt spid="2"/>
                                        </p:tgtEl>
                                        <p:attrNameLst>
                                          <p:attrName>ppt_y</p:attrName>
                                        </p:attrNameLst>
                                      </p:cBhvr>
                                      <p:tavLst>
                                        <p:tav tm="0">
                                          <p:val>
                                            <p:strVal val="#ppt_y-.03"/>
                                          </p:val>
                                        </p:tav>
                                        <p:tav tm="100000">
                                          <p:val>
                                            <p:strVal val="#ppt_y"/>
                                          </p:val>
                                        </p:tav>
                                      </p:tavLst>
                                    </p:anim>
                                  </p:childTnLst>
                                </p:cTn>
                              </p:par>
                            </p:childTnLst>
                          </p:cTn>
                        </p:par>
                        <p:par>
                          <p:cTn id="21" fill="hold" nodeType="afterGroup">
                            <p:stCondLst>
                              <p:cond delay="2950"/>
                            </p:stCondLst>
                            <p:childTnLst>
                              <p:par>
                                <p:cTn id="22" presetID="37" presetClass="entr" presetSubtype="0" fill="hold" nodeType="after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fade">
                                      <p:cBhvr>
                                        <p:cTn id="24" dur="500"/>
                                        <p:tgtEl>
                                          <p:spTgt spid="3"/>
                                        </p:tgtEl>
                                      </p:cBhvr>
                                    </p:animEffect>
                                    <p:anim calcmode="lin" valueType="num">
                                      <p:cBhvr>
                                        <p:cTn id="25" dur="500" fill="hold"/>
                                        <p:tgtEl>
                                          <p:spTgt spid="3"/>
                                        </p:tgtEl>
                                        <p:attrNameLst>
                                          <p:attrName>ppt_x</p:attrName>
                                        </p:attrNameLst>
                                      </p:cBhvr>
                                      <p:tavLst>
                                        <p:tav tm="0">
                                          <p:val>
                                            <p:strVal val="#ppt_x"/>
                                          </p:val>
                                        </p:tav>
                                        <p:tav tm="100000">
                                          <p:val>
                                            <p:strVal val="#ppt_x"/>
                                          </p:val>
                                        </p:tav>
                                      </p:tavLst>
                                    </p:anim>
                                    <p:anim calcmode="lin" valueType="num">
                                      <p:cBhvr>
                                        <p:cTn id="26" dur="450" decel="100000" fill="hold"/>
                                        <p:tgtEl>
                                          <p:spTgt spid="3"/>
                                        </p:tgtEl>
                                        <p:attrNameLst>
                                          <p:attrName>ppt_y</p:attrName>
                                        </p:attrNameLst>
                                      </p:cBhvr>
                                      <p:tavLst>
                                        <p:tav tm="0">
                                          <p:val>
                                            <p:strVal val="#ppt_y+1"/>
                                          </p:val>
                                        </p:tav>
                                        <p:tav tm="100000">
                                          <p:val>
                                            <p:strVal val="#ppt_y-.03"/>
                                          </p:val>
                                        </p:tav>
                                      </p:tavLst>
                                    </p:anim>
                                    <p:anim calcmode="lin" valueType="num">
                                      <p:cBhvr>
                                        <p:cTn id="27" dur="50" accel="100000" fill="hold">
                                          <p:stCondLst>
                                            <p:cond delay="450"/>
                                          </p:stCondLst>
                                        </p:cTn>
                                        <p:tgtEl>
                                          <p:spTgt spid="3"/>
                                        </p:tgtEl>
                                        <p:attrNameLst>
                                          <p:attrName>ppt_y</p:attrName>
                                        </p:attrNameLst>
                                      </p:cBhvr>
                                      <p:tavLst>
                                        <p:tav tm="0">
                                          <p:val>
                                            <p:strVal val="#ppt_y-.03"/>
                                          </p:val>
                                        </p:tav>
                                        <p:tav tm="100000">
                                          <p:val>
                                            <p:strVal val="#ppt_y"/>
                                          </p:val>
                                        </p:tav>
                                      </p:tavLst>
                                    </p:anim>
                                  </p:childTnLst>
                                </p:cTn>
                              </p:par>
                            </p:childTnLst>
                          </p:cTn>
                        </p:par>
                        <p:par>
                          <p:cTn id="28" fill="hold" nodeType="afterGroup">
                            <p:stCondLst>
                              <p:cond delay="3450"/>
                            </p:stCondLst>
                            <p:childTnLst>
                              <p:par>
                                <p:cTn id="29" presetID="37" presetClass="entr" presetSubtype="0" fill="hold" nodeType="afterEffect">
                                  <p:stCondLst>
                                    <p:cond delay="0"/>
                                  </p:stCondLst>
                                  <p:childTnLst>
                                    <p:set>
                                      <p:cBhvr>
                                        <p:cTn id="30" dur="1" fill="hold">
                                          <p:stCondLst>
                                            <p:cond delay="0"/>
                                          </p:stCondLst>
                                        </p:cTn>
                                        <p:tgtEl>
                                          <p:spTgt spid="4"/>
                                        </p:tgtEl>
                                        <p:attrNameLst>
                                          <p:attrName>style.visibility</p:attrName>
                                        </p:attrNameLst>
                                      </p:cBhvr>
                                      <p:to>
                                        <p:strVal val="visible"/>
                                      </p:to>
                                    </p:set>
                                    <p:animEffect transition="in" filter="fade">
                                      <p:cBhvr>
                                        <p:cTn id="31" dur="500"/>
                                        <p:tgtEl>
                                          <p:spTgt spid="4"/>
                                        </p:tgtEl>
                                      </p:cBhvr>
                                    </p:animEffect>
                                    <p:anim calcmode="lin" valueType="num">
                                      <p:cBhvr>
                                        <p:cTn id="32" dur="500" fill="hold"/>
                                        <p:tgtEl>
                                          <p:spTgt spid="4"/>
                                        </p:tgtEl>
                                        <p:attrNameLst>
                                          <p:attrName>ppt_x</p:attrName>
                                        </p:attrNameLst>
                                      </p:cBhvr>
                                      <p:tavLst>
                                        <p:tav tm="0">
                                          <p:val>
                                            <p:strVal val="#ppt_x"/>
                                          </p:val>
                                        </p:tav>
                                        <p:tav tm="100000">
                                          <p:val>
                                            <p:strVal val="#ppt_x"/>
                                          </p:val>
                                        </p:tav>
                                      </p:tavLst>
                                    </p:anim>
                                    <p:anim calcmode="lin" valueType="num">
                                      <p:cBhvr>
                                        <p:cTn id="33" dur="450" decel="100000" fill="hold"/>
                                        <p:tgtEl>
                                          <p:spTgt spid="4"/>
                                        </p:tgtEl>
                                        <p:attrNameLst>
                                          <p:attrName>ppt_y</p:attrName>
                                        </p:attrNameLst>
                                      </p:cBhvr>
                                      <p:tavLst>
                                        <p:tav tm="0">
                                          <p:val>
                                            <p:strVal val="#ppt_y+1"/>
                                          </p:val>
                                        </p:tav>
                                        <p:tav tm="100000">
                                          <p:val>
                                            <p:strVal val="#ppt_y-.03"/>
                                          </p:val>
                                        </p:tav>
                                      </p:tavLst>
                                    </p:anim>
                                    <p:anim calcmode="lin" valueType="num">
                                      <p:cBhvr>
                                        <p:cTn id="34" dur="50" accel="100000" fill="hold">
                                          <p:stCondLst>
                                            <p:cond delay="450"/>
                                          </p:stCondLst>
                                        </p:cTn>
                                        <p:tgtEl>
                                          <p:spTgt spid="4"/>
                                        </p:tgtEl>
                                        <p:attrNameLst>
                                          <p:attrName>ppt_y</p:attrName>
                                        </p:attrNameLst>
                                      </p:cBhvr>
                                      <p:tavLst>
                                        <p:tav tm="0">
                                          <p:val>
                                            <p:strVal val="#ppt_y-.03"/>
                                          </p:val>
                                        </p:tav>
                                        <p:tav tm="100000">
                                          <p:val>
                                            <p:strVal val="#ppt_y"/>
                                          </p:val>
                                        </p:tav>
                                      </p:tavLst>
                                    </p:anim>
                                  </p:childTnLst>
                                </p:cTn>
                              </p:par>
                            </p:childTnLst>
                          </p:cTn>
                        </p:par>
                        <p:par>
                          <p:cTn id="35" fill="hold" nodeType="afterGroup">
                            <p:stCondLst>
                              <p:cond delay="3950"/>
                            </p:stCondLst>
                            <p:childTnLst>
                              <p:par>
                                <p:cTn id="36" presetID="36" presetClass="emph" presetSubtype="0" fill="hold" grpId="0" nodeType="afterEffect">
                                  <p:stCondLst>
                                    <p:cond delay="0"/>
                                  </p:stCondLst>
                                  <p:iterate type="lt">
                                    <p:tmPct val="10000"/>
                                  </p:iterate>
                                  <p:childTnLst>
                                    <p:animScale>
                                      <p:cBhvr>
                                        <p:cTn id="37" dur="250" autoRev="1" fill="hold">
                                          <p:stCondLst>
                                            <p:cond delay="0"/>
                                          </p:stCondLst>
                                        </p:cTn>
                                        <p:tgtEl>
                                          <p:spTgt spid="5"/>
                                        </p:tgtEl>
                                      </p:cBhvr>
                                      <p:to x="80000" y="100000"/>
                                    </p:animScale>
                                    <p:anim by="(#ppt_w*0.10)" calcmode="lin" valueType="num">
                                      <p:cBhvr>
                                        <p:cTn id="38" dur="250" autoRev="1" fill="hold">
                                          <p:stCondLst>
                                            <p:cond delay="0"/>
                                          </p:stCondLst>
                                        </p:cTn>
                                        <p:tgtEl>
                                          <p:spTgt spid="5"/>
                                        </p:tgtEl>
                                        <p:attrNameLst>
                                          <p:attrName>ppt_x</p:attrName>
                                        </p:attrNameLst>
                                      </p:cBhvr>
                                    </p:anim>
                                    <p:anim by="(-#ppt_w*0.10)" calcmode="lin" valueType="num">
                                      <p:cBhvr>
                                        <p:cTn id="39" dur="250" autoRev="1" fill="hold">
                                          <p:stCondLst>
                                            <p:cond delay="0"/>
                                          </p:stCondLst>
                                        </p:cTn>
                                        <p:tgtEl>
                                          <p:spTgt spid="5"/>
                                        </p:tgtEl>
                                        <p:attrNameLst>
                                          <p:attrName>ppt_y</p:attrName>
                                        </p:attrNameLst>
                                      </p:cBhvr>
                                    </p:anim>
                                    <p:animRot by="-480000">
                                      <p:cBhvr>
                                        <p:cTn id="40" dur="250" autoRev="1"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2560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7"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6" name="Arc 5"/>
          <p:cNvSpPr/>
          <p:nvPr/>
        </p:nvSpPr>
        <p:spPr>
          <a:xfrm rot="20086497">
            <a:off x="-161925" y="457200"/>
            <a:ext cx="3160713" cy="3057525"/>
          </a:xfrm>
          <a:prstGeom prst="arc">
            <a:avLst>
              <a:gd name="adj1" fmla="val 14921292"/>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7" name="Wave 6"/>
          <p:cNvSpPr/>
          <p:nvPr/>
        </p:nvSpPr>
        <p:spPr>
          <a:xfrm>
            <a:off x="5638800" y="3810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400" b="1" dirty="0"/>
              <a:t>فصل اول</a:t>
            </a:r>
            <a:endParaRPr lang="en-US" sz="2400" b="1" dirty="0"/>
          </a:p>
        </p:txBody>
      </p:sp>
      <p:sp>
        <p:nvSpPr>
          <p:cNvPr id="26631" name="TextBox 7"/>
          <p:cNvSpPr txBox="1">
            <a:spLocks noChangeArrowheads="1"/>
          </p:cNvSpPr>
          <p:nvPr/>
        </p:nvSpPr>
        <p:spPr bwMode="auto">
          <a:xfrm>
            <a:off x="685800" y="1295400"/>
            <a:ext cx="7772400" cy="216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lnSpc>
                <a:spcPct val="150000"/>
              </a:lnSpc>
            </a:pPr>
            <a:r>
              <a:rPr lang="fa-IR" sz="2000" b="1" dirty="0"/>
              <a:t>دامنه پوشش در مقابل محتوای خدمات</a:t>
            </a:r>
            <a:endParaRPr lang="en-US" sz="2000" dirty="0"/>
          </a:p>
          <a:p>
            <a:pPr algn="r" rtl="1" eaLnBrk="1" hangingPunct="1">
              <a:lnSpc>
                <a:spcPct val="150000"/>
              </a:lnSpc>
            </a:pPr>
            <a:r>
              <a:rPr lang="fa-IR" dirty="0"/>
              <a:t>تاثیر اقتصادی دیگر تجارت الکترونیک تعادل مابین تعداد مشتریانی که می تواند یک شرکت به آنها دست یابد و پوشش دهد(دامنهوشش) در مقابل تعاملات اطلاعاتی است که می توان برای مشتریان مهیا نمود (محتوای خدمات).</a:t>
            </a:r>
            <a:endParaRPr lang="en-US" dirty="0"/>
          </a:p>
          <a:p>
            <a:pPr algn="r" eaLnBrk="1" hangingPunct="1">
              <a:lnSpc>
                <a:spcPct val="150000"/>
              </a:lnSpc>
            </a:pPr>
            <a:endParaRPr lang="en-US" dirty="0"/>
          </a:p>
        </p:txBody>
      </p:sp>
      <p:sp>
        <p:nvSpPr>
          <p:cNvPr id="26632" name="TextBox 8"/>
          <p:cNvSpPr txBox="1">
            <a:spLocks noChangeArrowheads="1"/>
          </p:cNvSpPr>
          <p:nvPr/>
        </p:nvSpPr>
        <p:spPr bwMode="auto">
          <a:xfrm>
            <a:off x="685800" y="3124200"/>
            <a:ext cx="7848600" cy="217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lnSpc>
                <a:spcPct val="150000"/>
              </a:lnSpc>
            </a:pPr>
            <a:r>
              <a:rPr lang="fa-IR" b="1" dirty="0"/>
              <a:t>6-1 مساعدت تجارت الکترونیکی به سازمان</a:t>
            </a:r>
            <a:endParaRPr lang="en-US" dirty="0"/>
          </a:p>
          <a:p>
            <a:pPr algn="r" rtl="1" eaLnBrk="1" hangingPunct="1">
              <a:lnSpc>
                <a:spcPct val="150000"/>
              </a:lnSpc>
            </a:pPr>
            <a:r>
              <a:rPr lang="fa-IR" dirty="0"/>
              <a:t>به منظور درک کمک تجارت الکترونیک به سازمان ، بهتر است که محیط کسب و کار امروز، فشاری را که این محیط بر سازمان وارد می آورد، پاسخ های سازمانی به فشارها و نقش بالقوه تجارت الکترونیک در پاسخ به آنها را بررسی می کنیم .</a:t>
            </a:r>
            <a:endParaRPr lang="en-US" dirty="0"/>
          </a:p>
          <a:p>
            <a:pPr algn="r" eaLnBrk="1" hangingPunct="1">
              <a:lnSpc>
                <a:spcPct val="150000"/>
              </a:lnSpc>
            </a:pPr>
            <a:endParaRPr lang="en-US"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par>
                          <p:cTn id="8" fill="hold" nodeType="afterGroup">
                            <p:stCondLst>
                              <p:cond delay="1950"/>
                            </p:stCondLst>
                            <p:childTnLst>
                              <p:par>
                                <p:cTn id="9" presetID="43" presetClass="entr" presetSubtype="0" fill="hold" grpId="0" nodeType="afterEffect">
                                  <p:stCondLst>
                                    <p:cond delay="0"/>
                                  </p:stCondLst>
                                  <p:childTnLst>
                                    <p:set>
                                      <p:cBhvr>
                                        <p:cTn id="10" dur="1" fill="hold">
                                          <p:stCondLst>
                                            <p:cond delay="0"/>
                                          </p:stCondLst>
                                        </p:cTn>
                                        <p:tgtEl>
                                          <p:spTgt spid="26631"/>
                                        </p:tgtEl>
                                        <p:attrNameLst>
                                          <p:attrName>style.visibility</p:attrName>
                                        </p:attrNameLst>
                                      </p:cBhvr>
                                      <p:to>
                                        <p:strVal val="visible"/>
                                      </p:to>
                                    </p:set>
                                    <p:animEffect transition="in" filter="fade">
                                      <p:cBhvr>
                                        <p:cTn id="11" dur="50"/>
                                        <p:tgtEl>
                                          <p:spTgt spid="26631"/>
                                        </p:tgtEl>
                                      </p:cBhvr>
                                    </p:animEffect>
                                    <p:anim calcmode="lin" valueType="num">
                                      <p:cBhvr>
                                        <p:cTn id="12" dur="200" fill="hold"/>
                                        <p:tgtEl>
                                          <p:spTgt spid="26631"/>
                                        </p:tgtEl>
                                        <p:attrNameLst>
                                          <p:attrName>ppt_x</p:attrName>
                                        </p:attrNameLst>
                                      </p:cBhvr>
                                      <p:tavLst>
                                        <p:tav tm="0">
                                          <p:val>
                                            <p:strVal val="#ppt_x"/>
                                          </p:val>
                                        </p:tav>
                                        <p:tav tm="100000">
                                          <p:val>
                                            <p:strVal val="#ppt_x"/>
                                          </p:val>
                                        </p:tav>
                                      </p:tavLst>
                                    </p:anim>
                                    <p:anim calcmode="lin" valueType="num">
                                      <p:cBhvr>
                                        <p:cTn id="13" dur="200" fill="hold"/>
                                        <p:tgtEl>
                                          <p:spTgt spid="26631"/>
                                        </p:tgtEl>
                                        <p:attrNameLst>
                                          <p:attrName>ppt_y</p:attrName>
                                        </p:attrNameLst>
                                      </p:cBhvr>
                                      <p:tavLst>
                                        <p:tav tm="0">
                                          <p:val>
                                            <p:strVal val="#ppt_y+0.31"/>
                                          </p:val>
                                        </p:tav>
                                        <p:tav tm="100000">
                                          <p:val>
                                            <p:strVal val="#ppt_y+0.31"/>
                                          </p:val>
                                        </p:tav>
                                      </p:tavLst>
                                    </p:anim>
                                    <p:anim calcmode="lin" valueType="num">
                                      <p:cBhvr>
                                        <p:cTn id="14" dur="300" decel="50000" fill="hold">
                                          <p:stCondLst>
                                            <p:cond delay="200"/>
                                          </p:stCondLst>
                                        </p:cTn>
                                        <p:tgtEl>
                                          <p:spTgt spid="26631"/>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5" dur="300" decel="50000" fill="hold">
                                          <p:stCondLst>
                                            <p:cond delay="200"/>
                                          </p:stCondLst>
                                        </p:cTn>
                                        <p:tgtEl>
                                          <p:spTgt spid="26631"/>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par>
                          <p:cTn id="16" fill="hold" nodeType="afterGroup">
                            <p:stCondLst>
                              <p:cond delay="2450"/>
                            </p:stCondLst>
                            <p:childTnLst>
                              <p:par>
                                <p:cTn id="17" presetID="55" presetClass="entr" presetSubtype="0" fill="hold" grpId="0" nodeType="afterEffect">
                                  <p:stCondLst>
                                    <p:cond delay="0"/>
                                  </p:stCondLst>
                                  <p:childTnLst>
                                    <p:set>
                                      <p:cBhvr>
                                        <p:cTn id="18" dur="1" fill="hold">
                                          <p:stCondLst>
                                            <p:cond delay="0"/>
                                          </p:stCondLst>
                                        </p:cTn>
                                        <p:tgtEl>
                                          <p:spTgt spid="26632"/>
                                        </p:tgtEl>
                                        <p:attrNameLst>
                                          <p:attrName>style.visibility</p:attrName>
                                        </p:attrNameLst>
                                      </p:cBhvr>
                                      <p:to>
                                        <p:strVal val="visible"/>
                                      </p:to>
                                    </p:set>
                                    <p:anim calcmode="lin" valueType="num">
                                      <p:cBhvr>
                                        <p:cTn id="19" dur="500" fill="hold"/>
                                        <p:tgtEl>
                                          <p:spTgt spid="26632"/>
                                        </p:tgtEl>
                                        <p:attrNameLst>
                                          <p:attrName>ppt_w</p:attrName>
                                        </p:attrNameLst>
                                      </p:cBhvr>
                                      <p:tavLst>
                                        <p:tav tm="0">
                                          <p:val>
                                            <p:strVal val="#ppt_w*0.70"/>
                                          </p:val>
                                        </p:tav>
                                        <p:tav tm="100000">
                                          <p:val>
                                            <p:strVal val="#ppt_w"/>
                                          </p:val>
                                        </p:tav>
                                      </p:tavLst>
                                    </p:anim>
                                    <p:anim calcmode="lin" valueType="num">
                                      <p:cBhvr>
                                        <p:cTn id="20" dur="500" fill="hold"/>
                                        <p:tgtEl>
                                          <p:spTgt spid="26632"/>
                                        </p:tgtEl>
                                        <p:attrNameLst>
                                          <p:attrName>ppt_h</p:attrName>
                                        </p:attrNameLst>
                                      </p:cBhvr>
                                      <p:tavLst>
                                        <p:tav tm="0">
                                          <p:val>
                                            <p:strVal val="#ppt_h"/>
                                          </p:val>
                                        </p:tav>
                                        <p:tav tm="100000">
                                          <p:val>
                                            <p:strVal val="#ppt_h"/>
                                          </p:val>
                                        </p:tav>
                                      </p:tavLst>
                                    </p:anim>
                                    <p:animEffect transition="in" filter="fade">
                                      <p:cBhvr>
                                        <p:cTn id="21" dur="500"/>
                                        <p:tgtEl>
                                          <p:spTgt spid="26632"/>
                                        </p:tgtEl>
                                      </p:cBhvr>
                                    </p:animEffect>
                                  </p:childTnLst>
                                </p:cTn>
                              </p:par>
                            </p:childTnLst>
                          </p:cTn>
                        </p:par>
                        <p:par>
                          <p:cTn id="22" fill="hold" nodeType="afterGroup">
                            <p:stCondLst>
                              <p:cond delay="2950"/>
                            </p:stCondLst>
                            <p:childTnLst>
                              <p:par>
                                <p:cTn id="23" presetID="36" presetClass="emph" presetSubtype="0" fill="hold" grpId="0" nodeType="afterEffect">
                                  <p:stCondLst>
                                    <p:cond delay="0"/>
                                  </p:stCondLst>
                                  <p:iterate type="lt">
                                    <p:tmPct val="10000"/>
                                  </p:iterate>
                                  <p:childTnLst>
                                    <p:animScale>
                                      <p:cBhvr>
                                        <p:cTn id="24" dur="250" autoRev="1" fill="hold">
                                          <p:stCondLst>
                                            <p:cond delay="0"/>
                                          </p:stCondLst>
                                        </p:cTn>
                                        <p:tgtEl>
                                          <p:spTgt spid="5"/>
                                        </p:tgtEl>
                                      </p:cBhvr>
                                      <p:to x="80000" y="100000"/>
                                    </p:animScale>
                                    <p:anim by="(#ppt_w*0.10)" calcmode="lin" valueType="num">
                                      <p:cBhvr>
                                        <p:cTn id="25" dur="250" autoRev="1" fill="hold">
                                          <p:stCondLst>
                                            <p:cond delay="0"/>
                                          </p:stCondLst>
                                        </p:cTn>
                                        <p:tgtEl>
                                          <p:spTgt spid="5"/>
                                        </p:tgtEl>
                                        <p:attrNameLst>
                                          <p:attrName>ppt_x</p:attrName>
                                        </p:attrNameLst>
                                      </p:cBhvr>
                                    </p:anim>
                                    <p:anim by="(-#ppt_w*0.10)" calcmode="lin" valueType="num">
                                      <p:cBhvr>
                                        <p:cTn id="26" dur="250" autoRev="1" fill="hold">
                                          <p:stCondLst>
                                            <p:cond delay="0"/>
                                          </p:stCondLst>
                                        </p:cTn>
                                        <p:tgtEl>
                                          <p:spTgt spid="5"/>
                                        </p:tgtEl>
                                        <p:attrNameLst>
                                          <p:attrName>ppt_y</p:attrName>
                                        </p:attrNameLst>
                                      </p:cBhvr>
                                    </p:anim>
                                    <p:animRot by="-480000">
                                      <p:cBhvr>
                                        <p:cTn id="27" dur="250" autoRev="1"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26631" grpId="0"/>
      <p:bldP spid="2663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1"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6" name="Arc 5"/>
          <p:cNvSpPr/>
          <p:nvPr/>
        </p:nvSpPr>
        <p:spPr>
          <a:xfrm rot="20086497">
            <a:off x="-161925" y="457200"/>
            <a:ext cx="3160713" cy="3057525"/>
          </a:xfrm>
          <a:prstGeom prst="arc">
            <a:avLst>
              <a:gd name="adj1" fmla="val 14204055"/>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7" name="Wave 6"/>
          <p:cNvSpPr/>
          <p:nvPr/>
        </p:nvSpPr>
        <p:spPr>
          <a:xfrm>
            <a:off x="5638800" y="3810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400" b="1" dirty="0"/>
              <a:t>فصل اول</a:t>
            </a:r>
            <a:endParaRPr lang="en-US" sz="2400" b="1" dirty="0"/>
          </a:p>
        </p:txBody>
      </p:sp>
      <p:sp>
        <p:nvSpPr>
          <p:cNvPr id="27655" name="TextBox 7"/>
          <p:cNvSpPr txBox="1">
            <a:spLocks noChangeArrowheads="1"/>
          </p:cNvSpPr>
          <p:nvPr/>
        </p:nvSpPr>
        <p:spPr bwMode="auto">
          <a:xfrm>
            <a:off x="609600" y="1371600"/>
            <a:ext cx="7924800" cy="216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lnSpc>
                <a:spcPct val="150000"/>
              </a:lnSpc>
            </a:pPr>
            <a:r>
              <a:rPr lang="fa-IR" sz="2000" b="1" dirty="0"/>
              <a:t>محیط جدید کسب و کار </a:t>
            </a:r>
            <a:endParaRPr lang="en-US" sz="2000" b="1" dirty="0"/>
          </a:p>
          <a:p>
            <a:pPr algn="r" rtl="1" eaLnBrk="1" hangingPunct="1">
              <a:lnSpc>
                <a:spcPct val="150000"/>
              </a:lnSpc>
            </a:pPr>
            <a:r>
              <a:rPr lang="fa-IR" dirty="0"/>
              <a:t>فاکتورهای اقتصادی اجنماعی و تکنولوژی، محیط کسب و کار رقابت شدیدی را ایجاد کرده اند که در آن مشتریان در حال قدرتمند تر شدن هستند. این فاکتورها می توانند تغییرات سریعی را حتی گاهی به طرق غیر قابل پیش بینی ایجاد کنند.</a:t>
            </a:r>
            <a:endParaRPr lang="en-US" dirty="0"/>
          </a:p>
          <a:p>
            <a:pPr algn="r" eaLnBrk="1" hangingPunct="1">
              <a:lnSpc>
                <a:spcPct val="150000"/>
              </a:lnSpc>
            </a:pPr>
            <a:endParaRPr lang="en-US"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par>
                          <p:cTn id="8" fill="hold" nodeType="afterGroup">
                            <p:stCondLst>
                              <p:cond delay="500"/>
                            </p:stCondLst>
                            <p:childTnLst>
                              <p:par>
                                <p:cTn id="9" presetID="24" presetClass="entr" presetSubtype="0" fill="hold" grpId="0" nodeType="afterEffect">
                                  <p:stCondLst>
                                    <p:cond delay="0"/>
                                  </p:stCondLst>
                                  <p:childTnLst>
                                    <p:set>
                                      <p:cBhvr>
                                        <p:cTn id="10" dur="1" fill="hold">
                                          <p:stCondLst>
                                            <p:cond delay="0"/>
                                          </p:stCondLst>
                                        </p:cTn>
                                        <p:tgtEl>
                                          <p:spTgt spid="27655"/>
                                        </p:tgtEl>
                                        <p:attrNameLst>
                                          <p:attrName>style.visibility</p:attrName>
                                        </p:attrNameLst>
                                      </p:cBhvr>
                                      <p:to>
                                        <p:strVal val="visible"/>
                                      </p:to>
                                    </p:set>
                                    <p:anim to="" calcmode="lin" valueType="num">
                                      <p:cBhvr>
                                        <p:cTn id="11" dur="1" fill="hold"/>
                                        <p:tgtEl>
                                          <p:spTgt spid="27655"/>
                                        </p:tgtEl>
                                        <p:attrNameLst>
                                          <p:attrName/>
                                        </p:attrNameLst>
                                      </p:cBhvr>
                                    </p:anim>
                                  </p:childTnLst>
                                </p:cTn>
                              </p:par>
                            </p:childTnLst>
                          </p:cTn>
                        </p:par>
                        <p:par>
                          <p:cTn id="12" fill="hold" nodeType="afterGroup">
                            <p:stCondLst>
                              <p:cond delay="500"/>
                            </p:stCondLst>
                            <p:childTnLst>
                              <p:par>
                                <p:cTn id="13" presetID="36" presetClass="emph" presetSubtype="0" fill="hold" grpId="0" nodeType="afterEffect">
                                  <p:stCondLst>
                                    <p:cond delay="0"/>
                                  </p:stCondLst>
                                  <p:iterate type="lt">
                                    <p:tmPct val="10000"/>
                                  </p:iterate>
                                  <p:childTnLst>
                                    <p:animScale>
                                      <p:cBhvr>
                                        <p:cTn id="14" dur="250" autoRev="1" fill="hold">
                                          <p:stCondLst>
                                            <p:cond delay="0"/>
                                          </p:stCondLst>
                                        </p:cTn>
                                        <p:tgtEl>
                                          <p:spTgt spid="5"/>
                                        </p:tgtEl>
                                      </p:cBhvr>
                                      <p:to x="80000" y="100000"/>
                                    </p:animScale>
                                    <p:anim by="(#ppt_w*0.10)" calcmode="lin" valueType="num">
                                      <p:cBhvr>
                                        <p:cTn id="15" dur="250" autoRev="1" fill="hold">
                                          <p:stCondLst>
                                            <p:cond delay="0"/>
                                          </p:stCondLst>
                                        </p:cTn>
                                        <p:tgtEl>
                                          <p:spTgt spid="5"/>
                                        </p:tgtEl>
                                        <p:attrNameLst>
                                          <p:attrName>ppt_x</p:attrName>
                                        </p:attrNameLst>
                                      </p:cBhvr>
                                    </p:anim>
                                    <p:anim by="(-#ppt_w*0.10)" calcmode="lin" valueType="num">
                                      <p:cBhvr>
                                        <p:cTn id="16" dur="250" autoRev="1" fill="hold">
                                          <p:stCondLst>
                                            <p:cond delay="0"/>
                                          </p:stCondLst>
                                        </p:cTn>
                                        <p:tgtEl>
                                          <p:spTgt spid="5"/>
                                        </p:tgtEl>
                                        <p:attrNameLst>
                                          <p:attrName>ppt_y</p:attrName>
                                        </p:attrNameLst>
                                      </p:cBhvr>
                                    </p:anim>
                                    <p:animRot by="-480000">
                                      <p:cBhvr>
                                        <p:cTn id="17" dur="250" autoRev="1"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2765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6" name="Arc 5"/>
          <p:cNvSpPr/>
          <p:nvPr/>
        </p:nvSpPr>
        <p:spPr>
          <a:xfrm rot="20086497">
            <a:off x="-161925" y="457200"/>
            <a:ext cx="3160713" cy="3057525"/>
          </a:xfrm>
          <a:prstGeom prst="arc">
            <a:avLst>
              <a:gd name="adj1" fmla="val 14940605"/>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7" name="Wave 6"/>
          <p:cNvSpPr/>
          <p:nvPr/>
        </p:nvSpPr>
        <p:spPr>
          <a:xfrm>
            <a:off x="5638800" y="3810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400" b="1" dirty="0"/>
              <a:t>فصل اول</a:t>
            </a:r>
            <a:endParaRPr lang="en-US" sz="2400" b="1" dirty="0"/>
          </a:p>
        </p:txBody>
      </p:sp>
      <p:sp>
        <p:nvSpPr>
          <p:cNvPr id="8" name="Oval 7"/>
          <p:cNvSpPr/>
          <p:nvPr/>
        </p:nvSpPr>
        <p:spPr>
          <a:xfrm>
            <a:off x="1905000" y="1371600"/>
            <a:ext cx="5715000" cy="4800600"/>
          </a:xfrm>
          <a:prstGeom prst="ellips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endParaRPr lang="en-US" dirty="0"/>
          </a:p>
        </p:txBody>
      </p:sp>
      <p:sp>
        <p:nvSpPr>
          <p:cNvPr id="10" name="Oval 9"/>
          <p:cNvSpPr/>
          <p:nvPr/>
        </p:nvSpPr>
        <p:spPr>
          <a:xfrm>
            <a:off x="3200400" y="2514600"/>
            <a:ext cx="3048000" cy="2514600"/>
          </a:xfrm>
          <a:prstGeom prst="ellips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endParaRPr lang="en-US"/>
          </a:p>
        </p:txBody>
      </p:sp>
      <p:cxnSp>
        <p:nvCxnSpPr>
          <p:cNvPr id="12" name="Straight Connector 11"/>
          <p:cNvCxnSpPr/>
          <p:nvPr/>
        </p:nvCxnSpPr>
        <p:spPr>
          <a:xfrm flipV="1">
            <a:off x="6096000" y="2468563"/>
            <a:ext cx="1066800" cy="808037"/>
          </a:xfrm>
          <a:prstGeom prst="line">
            <a:avLst/>
          </a:prstGeom>
        </p:spPr>
        <p:style>
          <a:lnRef idx="1">
            <a:schemeClr val="dk1"/>
          </a:lnRef>
          <a:fillRef idx="0">
            <a:schemeClr val="dk1"/>
          </a:fillRef>
          <a:effectRef idx="0">
            <a:schemeClr val="dk1"/>
          </a:effectRef>
          <a:fontRef idx="minor">
            <a:schemeClr val="tx1"/>
          </a:fontRef>
        </p:style>
      </p:cxnSp>
      <p:cxnSp>
        <p:nvCxnSpPr>
          <p:cNvPr id="14" name="Straight Connector 13"/>
          <p:cNvCxnSpPr/>
          <p:nvPr/>
        </p:nvCxnSpPr>
        <p:spPr>
          <a:xfrm rot="10800000">
            <a:off x="2133600" y="2743200"/>
            <a:ext cx="1219200" cy="533400"/>
          </a:xfrm>
          <a:prstGeom prst="line">
            <a:avLst/>
          </a:prstGeom>
        </p:spPr>
        <p:style>
          <a:lnRef idx="1">
            <a:schemeClr val="dk1"/>
          </a:lnRef>
          <a:fillRef idx="0">
            <a:schemeClr val="dk1"/>
          </a:fillRef>
          <a:effectRef idx="0">
            <a:schemeClr val="dk1"/>
          </a:effectRef>
          <a:fontRef idx="minor">
            <a:schemeClr val="tx1"/>
          </a:fontRef>
        </p:style>
      </p:cxnSp>
      <p:sp>
        <p:nvSpPr>
          <p:cNvPr id="28683" name="TextBox 15"/>
          <p:cNvSpPr txBox="1">
            <a:spLocks noChangeArrowheads="1"/>
          </p:cNvSpPr>
          <p:nvPr/>
        </p:nvSpPr>
        <p:spPr bwMode="auto">
          <a:xfrm>
            <a:off x="2820988" y="1371600"/>
            <a:ext cx="39020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fa-IR" b="1"/>
              <a:t>تکنولوژی</a:t>
            </a:r>
          </a:p>
          <a:p>
            <a:pPr algn="ctr" eaLnBrk="1" hangingPunct="1"/>
            <a:r>
              <a:rPr lang="fa-IR" b="1"/>
              <a:t>----------------------</a:t>
            </a:r>
          </a:p>
          <a:p>
            <a:pPr algn="ctr" eaLnBrk="1" hangingPunct="1"/>
            <a:r>
              <a:rPr lang="fa-IR" b="1"/>
              <a:t>نوآوری   از رده خارج شدن   تجارت الکترونیکی</a:t>
            </a:r>
          </a:p>
          <a:p>
            <a:pPr algn="ctr" eaLnBrk="1" hangingPunct="1"/>
            <a:r>
              <a:rPr lang="fa-IR" b="1"/>
              <a:t>بار بیش از اندازه اطلاعات</a:t>
            </a:r>
          </a:p>
        </p:txBody>
      </p:sp>
      <p:sp>
        <p:nvSpPr>
          <p:cNvPr id="28684" name="TextBox 16"/>
          <p:cNvSpPr txBox="1">
            <a:spLocks noChangeArrowheads="1"/>
          </p:cNvSpPr>
          <p:nvPr/>
        </p:nvSpPr>
        <p:spPr bwMode="auto">
          <a:xfrm>
            <a:off x="6254750" y="2895600"/>
            <a:ext cx="1398588"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fa-IR" sz="1400" b="1"/>
              <a:t>اجتماع </a:t>
            </a:r>
          </a:p>
          <a:p>
            <a:pPr algn="ctr" eaLnBrk="1" hangingPunct="1"/>
            <a:r>
              <a:rPr lang="fa-IR" sz="1400" b="1"/>
              <a:t>----------</a:t>
            </a:r>
          </a:p>
          <a:p>
            <a:pPr algn="ctr" eaLnBrk="1" hangingPunct="1"/>
            <a:r>
              <a:rPr lang="fa-IR" sz="1400" b="1"/>
              <a:t>پاسخگویی اجتماعی </a:t>
            </a:r>
          </a:p>
          <a:p>
            <a:pPr algn="ctr" eaLnBrk="1" hangingPunct="1"/>
            <a:r>
              <a:rPr lang="fa-IR" sz="1400" b="1"/>
              <a:t>مقررات دولتی</a:t>
            </a:r>
          </a:p>
          <a:p>
            <a:pPr algn="ctr" eaLnBrk="1" hangingPunct="1"/>
            <a:r>
              <a:rPr lang="fa-IR" sz="1400" b="1"/>
              <a:t>مقررات زدایی</a:t>
            </a:r>
          </a:p>
          <a:p>
            <a:pPr algn="ctr" eaLnBrk="1" hangingPunct="1"/>
            <a:r>
              <a:rPr lang="fa-IR" sz="1400" b="1"/>
              <a:t>بودجه های فشرده</a:t>
            </a:r>
          </a:p>
          <a:p>
            <a:pPr algn="ctr" eaLnBrk="1" hangingPunct="1"/>
            <a:r>
              <a:rPr lang="fa-IR" sz="1400" b="1"/>
              <a:t>سوپسیدها</a:t>
            </a:r>
          </a:p>
          <a:p>
            <a:pPr algn="ctr" eaLnBrk="1" hangingPunct="1"/>
            <a:r>
              <a:rPr lang="fa-IR" sz="1400" b="1"/>
              <a:t>اخلاقیات</a:t>
            </a:r>
            <a:endParaRPr lang="en-US" sz="1400" b="1"/>
          </a:p>
        </p:txBody>
      </p:sp>
      <p:cxnSp>
        <p:nvCxnSpPr>
          <p:cNvPr id="15" name="Straight Connector 14"/>
          <p:cNvCxnSpPr>
            <a:stCxn id="10" idx="5"/>
          </p:cNvCxnSpPr>
          <p:nvPr/>
        </p:nvCxnSpPr>
        <p:spPr>
          <a:xfrm rot="16200000" flipH="1">
            <a:off x="6107907" y="4355306"/>
            <a:ext cx="596900" cy="1208087"/>
          </a:xfrm>
          <a:prstGeom prst="line">
            <a:avLst/>
          </a:prstGeom>
        </p:spPr>
        <p:style>
          <a:lnRef idx="1">
            <a:schemeClr val="dk1"/>
          </a:lnRef>
          <a:fillRef idx="0">
            <a:schemeClr val="dk1"/>
          </a:fillRef>
          <a:effectRef idx="0">
            <a:schemeClr val="dk1"/>
          </a:effectRef>
          <a:fontRef idx="minor">
            <a:schemeClr val="tx1"/>
          </a:fontRef>
        </p:style>
      </p:cxnSp>
      <p:cxnSp>
        <p:nvCxnSpPr>
          <p:cNvPr id="17" name="Straight Connector 16"/>
          <p:cNvCxnSpPr>
            <a:endCxn id="8" idx="3"/>
          </p:cNvCxnSpPr>
          <p:nvPr/>
        </p:nvCxnSpPr>
        <p:spPr>
          <a:xfrm rot="10800000" flipV="1">
            <a:off x="2741613" y="4800600"/>
            <a:ext cx="1068387" cy="668338"/>
          </a:xfrm>
          <a:prstGeom prst="line">
            <a:avLst/>
          </a:prstGeom>
        </p:spPr>
        <p:style>
          <a:lnRef idx="1">
            <a:schemeClr val="dk1"/>
          </a:lnRef>
          <a:fillRef idx="0">
            <a:schemeClr val="dk1"/>
          </a:fillRef>
          <a:effectRef idx="0">
            <a:schemeClr val="dk1"/>
          </a:effectRef>
          <a:fontRef idx="minor">
            <a:schemeClr val="tx1"/>
          </a:fontRef>
        </p:style>
      </p:cxnSp>
      <p:sp>
        <p:nvSpPr>
          <p:cNvPr id="20" name="Oval 19"/>
          <p:cNvSpPr/>
          <p:nvPr/>
        </p:nvSpPr>
        <p:spPr>
          <a:xfrm>
            <a:off x="4038600" y="3200400"/>
            <a:ext cx="1371600" cy="1143000"/>
          </a:xfrm>
          <a:prstGeom prst="ellips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1400" dirty="0"/>
              <a:t>سازمان ها</a:t>
            </a:r>
            <a:endParaRPr lang="en-US" sz="1400" dirty="0"/>
          </a:p>
        </p:txBody>
      </p:sp>
      <p:cxnSp>
        <p:nvCxnSpPr>
          <p:cNvPr id="22" name="Straight Arrow Connector 21"/>
          <p:cNvCxnSpPr/>
          <p:nvPr/>
        </p:nvCxnSpPr>
        <p:spPr>
          <a:xfrm rot="10800000">
            <a:off x="5257800" y="4267200"/>
            <a:ext cx="609600" cy="3048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5" name="Straight Arrow Connector 24"/>
          <p:cNvCxnSpPr/>
          <p:nvPr/>
        </p:nvCxnSpPr>
        <p:spPr>
          <a:xfrm rot="10800000">
            <a:off x="5410200" y="3886200"/>
            <a:ext cx="685800" cy="3048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7" name="Straight Arrow Connector 26"/>
          <p:cNvCxnSpPr>
            <a:stCxn id="28684" idx="1"/>
          </p:cNvCxnSpPr>
          <p:nvPr/>
        </p:nvCxnSpPr>
        <p:spPr>
          <a:xfrm rot="10800000">
            <a:off x="5486400" y="3657600"/>
            <a:ext cx="768350" cy="14605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9" name="Straight Arrow Connector 28"/>
          <p:cNvCxnSpPr/>
          <p:nvPr/>
        </p:nvCxnSpPr>
        <p:spPr>
          <a:xfrm rot="10800000">
            <a:off x="5334000" y="3429000"/>
            <a:ext cx="811213"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8" name="Straight Arrow Connector 37"/>
          <p:cNvCxnSpPr>
            <a:stCxn id="10" idx="3"/>
          </p:cNvCxnSpPr>
          <p:nvPr/>
        </p:nvCxnSpPr>
        <p:spPr>
          <a:xfrm rot="5400000" flipH="1" flipV="1">
            <a:off x="3683794" y="4153694"/>
            <a:ext cx="469900" cy="54451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0" name="Straight Arrow Connector 39"/>
          <p:cNvCxnSpPr/>
          <p:nvPr/>
        </p:nvCxnSpPr>
        <p:spPr>
          <a:xfrm flipV="1">
            <a:off x="3352800" y="3962400"/>
            <a:ext cx="685800" cy="3048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2" name="Straight Arrow Connector 41"/>
          <p:cNvCxnSpPr>
            <a:stCxn id="10" idx="2"/>
          </p:cNvCxnSpPr>
          <p:nvPr/>
        </p:nvCxnSpPr>
        <p:spPr>
          <a:xfrm rot="10800000" flipH="1">
            <a:off x="3200400" y="3771900"/>
            <a:ext cx="8382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4" name="Straight Arrow Connector 43"/>
          <p:cNvCxnSpPr/>
          <p:nvPr/>
        </p:nvCxnSpPr>
        <p:spPr>
          <a:xfrm>
            <a:off x="3276600" y="3352800"/>
            <a:ext cx="762000" cy="1524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6" name="Straight Arrow Connector 45"/>
          <p:cNvCxnSpPr/>
          <p:nvPr/>
        </p:nvCxnSpPr>
        <p:spPr>
          <a:xfrm rot="16200000" flipH="1">
            <a:off x="3810000" y="2819400"/>
            <a:ext cx="457200" cy="4572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8" name="Straight Arrow Connector 47"/>
          <p:cNvCxnSpPr/>
          <p:nvPr/>
        </p:nvCxnSpPr>
        <p:spPr>
          <a:xfrm rot="5400000">
            <a:off x="5067300" y="2781300"/>
            <a:ext cx="533400" cy="4572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0" name="Straight Arrow Connector 49"/>
          <p:cNvCxnSpPr/>
          <p:nvPr/>
        </p:nvCxnSpPr>
        <p:spPr>
          <a:xfrm rot="16200000" flipH="1">
            <a:off x="4381500" y="2857500"/>
            <a:ext cx="609600" cy="762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55" name="Oval 54"/>
          <p:cNvSpPr/>
          <p:nvPr/>
        </p:nvSpPr>
        <p:spPr>
          <a:xfrm>
            <a:off x="2514600" y="5105400"/>
            <a:ext cx="5334000" cy="12954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57" name="Picture 56" descr="Untitled.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352800" y="5181600"/>
            <a:ext cx="3124200" cy="118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8" name="Oval 57"/>
          <p:cNvSpPr/>
          <p:nvPr/>
        </p:nvSpPr>
        <p:spPr>
          <a:xfrm>
            <a:off x="3810000" y="4572000"/>
            <a:ext cx="2133600" cy="5334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9" name="TextBox 58"/>
          <p:cNvSpPr txBox="1">
            <a:spLocks noChangeArrowheads="1"/>
          </p:cNvSpPr>
          <p:nvPr/>
        </p:nvSpPr>
        <p:spPr bwMode="auto">
          <a:xfrm>
            <a:off x="4114800" y="5638800"/>
            <a:ext cx="15668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b="1"/>
              <a:t>تجارت الکترونیک</a:t>
            </a:r>
            <a:endParaRPr lang="en-US" b="1"/>
          </a:p>
        </p:txBody>
      </p:sp>
      <p:grpSp>
        <p:nvGrpSpPr>
          <p:cNvPr id="28703" name="Group 61"/>
          <p:cNvGrpSpPr>
            <a:grpSpLocks/>
          </p:cNvGrpSpPr>
          <p:nvPr/>
        </p:nvGrpSpPr>
        <p:grpSpPr bwMode="auto">
          <a:xfrm>
            <a:off x="304800" y="6096000"/>
            <a:ext cx="3727450" cy="381000"/>
            <a:chOff x="304800" y="6096000"/>
            <a:chExt cx="3726673" cy="381000"/>
          </a:xfrm>
        </p:grpSpPr>
        <p:sp>
          <p:nvSpPr>
            <p:cNvPr id="28705" name="TextBox 59"/>
            <p:cNvSpPr txBox="1">
              <a:spLocks noChangeArrowheads="1"/>
            </p:cNvSpPr>
            <p:nvPr/>
          </p:nvSpPr>
          <p:spPr bwMode="auto">
            <a:xfrm>
              <a:off x="533400" y="6107668"/>
              <a:ext cx="349807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b="1"/>
                <a:t>شکل 8-1: فشارهای اساسی زمانی و نقش </a:t>
              </a:r>
              <a:endParaRPr lang="en-US" b="1"/>
            </a:p>
          </p:txBody>
        </p:sp>
        <p:sp>
          <p:nvSpPr>
            <p:cNvPr id="28706" name="TextBox 60"/>
            <p:cNvSpPr txBox="1">
              <a:spLocks noChangeArrowheads="1"/>
            </p:cNvSpPr>
            <p:nvPr/>
          </p:nvSpPr>
          <p:spPr bwMode="auto">
            <a:xfrm>
              <a:off x="304800" y="6096000"/>
              <a:ext cx="46839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sz="1600" b="1"/>
                <a:t>EC</a:t>
              </a:r>
              <a:endParaRPr lang="en-US" sz="1400" b="1"/>
            </a:p>
          </p:txBody>
        </p:sp>
      </p:grpSp>
      <p:sp>
        <p:nvSpPr>
          <p:cNvPr id="63" name="TextBox 62"/>
          <p:cNvSpPr txBox="1">
            <a:spLocks noChangeArrowheads="1"/>
          </p:cNvSpPr>
          <p:nvPr/>
        </p:nvSpPr>
        <p:spPr bwMode="auto">
          <a:xfrm>
            <a:off x="1414463" y="3200400"/>
            <a:ext cx="1785937" cy="123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fa-IR" sz="1400" b="1"/>
              <a:t>بازار</a:t>
            </a:r>
          </a:p>
          <a:p>
            <a:pPr algn="r" eaLnBrk="1" hangingPunct="1"/>
            <a:r>
              <a:rPr lang="fa-IR" sz="1400" b="1"/>
              <a:t>جهانی </a:t>
            </a:r>
          </a:p>
          <a:p>
            <a:pPr algn="r" eaLnBrk="1" hangingPunct="1"/>
            <a:r>
              <a:rPr lang="fa-IR" sz="1400" b="1"/>
              <a:t>رقابتی </a:t>
            </a:r>
          </a:p>
          <a:p>
            <a:pPr algn="r" eaLnBrk="1" hangingPunct="1"/>
            <a:r>
              <a:rPr lang="fa-IR" sz="1400" b="1"/>
              <a:t>تغیر نیروی کار </a:t>
            </a:r>
          </a:p>
          <a:p>
            <a:pPr algn="r" eaLnBrk="1" hangingPunct="1"/>
            <a:r>
              <a:rPr lang="fa-IR" sz="1400" b="1"/>
              <a:t>مشتریان قدرت مند</a:t>
            </a:r>
            <a:r>
              <a:rPr lang="fa-IR"/>
              <a:t> </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par>
                          <p:cTn id="8" fill="hold" nodeType="afterGroup">
                            <p:stCondLst>
                              <p:cond delay="500"/>
                            </p:stCondLst>
                            <p:childTnLst>
                              <p:par>
                                <p:cTn id="9" presetID="18" presetClass="entr" presetSubtype="12" fill="hold" nodeType="after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strips(downLeft)">
                                      <p:cBhvr>
                                        <p:cTn id="11" dur="500"/>
                                        <p:tgtEl>
                                          <p:spTgt spid="15"/>
                                        </p:tgtEl>
                                      </p:cBhvr>
                                    </p:animEffect>
                                  </p:childTnLst>
                                </p:cTn>
                              </p:par>
                              <p:par>
                                <p:cTn id="12" presetID="18" presetClass="entr" presetSubtype="12" fill="hold" nodeType="with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strips(downLeft)">
                                      <p:cBhvr>
                                        <p:cTn id="14" dur="500"/>
                                        <p:tgtEl>
                                          <p:spTgt spid="12"/>
                                        </p:tgtEl>
                                      </p:cBhvr>
                                    </p:animEffect>
                                  </p:childTnLst>
                                </p:cTn>
                              </p:par>
                              <p:par>
                                <p:cTn id="15" presetID="18" presetClass="entr" presetSubtype="12"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trips(downLeft)">
                                      <p:cBhvr>
                                        <p:cTn id="17" dur="500"/>
                                        <p:tgtEl>
                                          <p:spTgt spid="14"/>
                                        </p:tgtEl>
                                      </p:cBhvr>
                                    </p:animEffect>
                                  </p:childTnLst>
                                </p:cTn>
                              </p:par>
                              <p:par>
                                <p:cTn id="18" presetID="18" presetClass="entr" presetSubtype="12" fill="hold" nodeType="withEffect">
                                  <p:stCondLst>
                                    <p:cond delay="0"/>
                                  </p:stCondLst>
                                  <p:childTnLst>
                                    <p:set>
                                      <p:cBhvr>
                                        <p:cTn id="19" dur="1" fill="hold">
                                          <p:stCondLst>
                                            <p:cond delay="0"/>
                                          </p:stCondLst>
                                        </p:cTn>
                                        <p:tgtEl>
                                          <p:spTgt spid="17"/>
                                        </p:tgtEl>
                                        <p:attrNameLst>
                                          <p:attrName>style.visibility</p:attrName>
                                        </p:attrNameLst>
                                      </p:cBhvr>
                                      <p:to>
                                        <p:strVal val="visible"/>
                                      </p:to>
                                    </p:set>
                                    <p:animEffect transition="in" filter="strips(downLeft)">
                                      <p:cBhvr>
                                        <p:cTn id="20" dur="500"/>
                                        <p:tgtEl>
                                          <p:spTgt spid="17"/>
                                        </p:tgtEl>
                                      </p:cBhvr>
                                    </p:animEffect>
                                  </p:childTnLst>
                                </p:cTn>
                              </p:par>
                              <p:par>
                                <p:cTn id="21" presetID="18" presetClass="entr" presetSubtype="12" fill="hold" grpId="0" nodeType="withEffect">
                                  <p:stCondLst>
                                    <p:cond delay="0"/>
                                  </p:stCondLst>
                                  <p:childTnLst>
                                    <p:set>
                                      <p:cBhvr>
                                        <p:cTn id="22" dur="1" fill="hold">
                                          <p:stCondLst>
                                            <p:cond delay="0"/>
                                          </p:stCondLst>
                                        </p:cTn>
                                        <p:tgtEl>
                                          <p:spTgt spid="58"/>
                                        </p:tgtEl>
                                        <p:attrNameLst>
                                          <p:attrName>style.visibility</p:attrName>
                                        </p:attrNameLst>
                                      </p:cBhvr>
                                      <p:to>
                                        <p:strVal val="visible"/>
                                      </p:to>
                                    </p:set>
                                    <p:animEffect transition="in" filter="strips(downLeft)">
                                      <p:cBhvr>
                                        <p:cTn id="23" dur="500"/>
                                        <p:tgtEl>
                                          <p:spTgt spid="58"/>
                                        </p:tgtEl>
                                      </p:cBhvr>
                                    </p:animEffect>
                                  </p:childTnLst>
                                </p:cTn>
                              </p:par>
                              <p:par>
                                <p:cTn id="24" presetID="18" presetClass="entr" presetSubtype="12" fill="hold" grpId="0" nodeType="withEffect">
                                  <p:stCondLst>
                                    <p:cond delay="0"/>
                                  </p:stCondLst>
                                  <p:childTnLst>
                                    <p:set>
                                      <p:cBhvr>
                                        <p:cTn id="25" dur="1" fill="hold">
                                          <p:stCondLst>
                                            <p:cond delay="0"/>
                                          </p:stCondLst>
                                        </p:cTn>
                                        <p:tgtEl>
                                          <p:spTgt spid="55"/>
                                        </p:tgtEl>
                                        <p:attrNameLst>
                                          <p:attrName>style.visibility</p:attrName>
                                        </p:attrNameLst>
                                      </p:cBhvr>
                                      <p:to>
                                        <p:strVal val="visible"/>
                                      </p:to>
                                    </p:set>
                                    <p:animEffect transition="in" filter="strips(downLeft)">
                                      <p:cBhvr>
                                        <p:cTn id="26" dur="500"/>
                                        <p:tgtEl>
                                          <p:spTgt spid="55"/>
                                        </p:tgtEl>
                                      </p:cBhvr>
                                    </p:animEffect>
                                  </p:childTnLst>
                                </p:cTn>
                              </p:par>
                              <p:par>
                                <p:cTn id="27" presetID="18" presetClass="entr" presetSubtype="12" fill="hold" nodeType="withEffect">
                                  <p:stCondLst>
                                    <p:cond delay="0"/>
                                  </p:stCondLst>
                                  <p:childTnLst>
                                    <p:set>
                                      <p:cBhvr>
                                        <p:cTn id="28" dur="1" fill="hold">
                                          <p:stCondLst>
                                            <p:cond delay="0"/>
                                          </p:stCondLst>
                                        </p:cTn>
                                        <p:tgtEl>
                                          <p:spTgt spid="57"/>
                                        </p:tgtEl>
                                        <p:attrNameLst>
                                          <p:attrName>style.visibility</p:attrName>
                                        </p:attrNameLst>
                                      </p:cBhvr>
                                      <p:to>
                                        <p:strVal val="visible"/>
                                      </p:to>
                                    </p:set>
                                    <p:animEffect transition="in" filter="strips(downLeft)">
                                      <p:cBhvr>
                                        <p:cTn id="29" dur="500"/>
                                        <p:tgtEl>
                                          <p:spTgt spid="57"/>
                                        </p:tgtEl>
                                      </p:cBhvr>
                                    </p:animEffect>
                                  </p:childTnLst>
                                </p:cTn>
                              </p:par>
                              <p:par>
                                <p:cTn id="30" presetID="18" presetClass="entr" presetSubtype="12" fill="hold" grpId="0" nodeType="withEffect">
                                  <p:stCondLst>
                                    <p:cond delay="0"/>
                                  </p:stCondLst>
                                  <p:childTnLst>
                                    <p:set>
                                      <p:cBhvr>
                                        <p:cTn id="31" dur="1" fill="hold">
                                          <p:stCondLst>
                                            <p:cond delay="0"/>
                                          </p:stCondLst>
                                        </p:cTn>
                                        <p:tgtEl>
                                          <p:spTgt spid="59"/>
                                        </p:tgtEl>
                                        <p:attrNameLst>
                                          <p:attrName>style.visibility</p:attrName>
                                        </p:attrNameLst>
                                      </p:cBhvr>
                                      <p:to>
                                        <p:strVal val="visible"/>
                                      </p:to>
                                    </p:set>
                                    <p:animEffect transition="in" filter="strips(downLeft)">
                                      <p:cBhvr>
                                        <p:cTn id="32" dur="500"/>
                                        <p:tgtEl>
                                          <p:spTgt spid="59"/>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28684"/>
                                        </p:tgtEl>
                                        <p:attrNameLst>
                                          <p:attrName>style.visibility</p:attrName>
                                        </p:attrNameLst>
                                      </p:cBhvr>
                                      <p:to>
                                        <p:strVal val="visible"/>
                                      </p:to>
                                    </p:set>
                                    <p:animEffect transition="in" filter="strips(downLeft)">
                                      <p:cBhvr>
                                        <p:cTn id="35" dur="500"/>
                                        <p:tgtEl>
                                          <p:spTgt spid="28684"/>
                                        </p:tgtEl>
                                      </p:cBhvr>
                                    </p:animEffect>
                                  </p:childTnLst>
                                </p:cTn>
                              </p:par>
                              <p:par>
                                <p:cTn id="36" presetID="18" presetClass="entr" presetSubtype="12" fill="hold" grpId="0" nodeType="withEffect">
                                  <p:stCondLst>
                                    <p:cond delay="0"/>
                                  </p:stCondLst>
                                  <p:childTnLst>
                                    <p:set>
                                      <p:cBhvr>
                                        <p:cTn id="37" dur="1" fill="hold">
                                          <p:stCondLst>
                                            <p:cond delay="0"/>
                                          </p:stCondLst>
                                        </p:cTn>
                                        <p:tgtEl>
                                          <p:spTgt spid="28683"/>
                                        </p:tgtEl>
                                        <p:attrNameLst>
                                          <p:attrName>style.visibility</p:attrName>
                                        </p:attrNameLst>
                                      </p:cBhvr>
                                      <p:to>
                                        <p:strVal val="visible"/>
                                      </p:to>
                                    </p:set>
                                    <p:animEffect transition="in" filter="strips(downLeft)">
                                      <p:cBhvr>
                                        <p:cTn id="38" dur="500"/>
                                        <p:tgtEl>
                                          <p:spTgt spid="28683"/>
                                        </p:tgtEl>
                                      </p:cBhvr>
                                    </p:animEffect>
                                  </p:childTnLst>
                                </p:cTn>
                              </p:par>
                              <p:par>
                                <p:cTn id="39" presetID="18" presetClass="entr" presetSubtype="12" fill="hold" grpId="0" nodeType="withEffect">
                                  <p:stCondLst>
                                    <p:cond delay="0"/>
                                  </p:stCondLst>
                                  <p:childTnLst>
                                    <p:set>
                                      <p:cBhvr>
                                        <p:cTn id="40" dur="1" fill="hold">
                                          <p:stCondLst>
                                            <p:cond delay="0"/>
                                          </p:stCondLst>
                                        </p:cTn>
                                        <p:tgtEl>
                                          <p:spTgt spid="8"/>
                                        </p:tgtEl>
                                        <p:attrNameLst>
                                          <p:attrName>style.visibility</p:attrName>
                                        </p:attrNameLst>
                                      </p:cBhvr>
                                      <p:to>
                                        <p:strVal val="visible"/>
                                      </p:to>
                                    </p:set>
                                    <p:animEffect transition="in" filter="strips(downLeft)">
                                      <p:cBhvr>
                                        <p:cTn id="41" dur="500"/>
                                        <p:tgtEl>
                                          <p:spTgt spid="8"/>
                                        </p:tgtEl>
                                      </p:cBhvr>
                                    </p:animEffect>
                                  </p:childTnLst>
                                </p:cTn>
                              </p:par>
                              <p:par>
                                <p:cTn id="42" presetID="18" presetClass="entr" presetSubtype="12" fill="hold" grpId="0" nodeType="withEffect">
                                  <p:stCondLst>
                                    <p:cond delay="0"/>
                                  </p:stCondLst>
                                  <p:childTnLst>
                                    <p:set>
                                      <p:cBhvr>
                                        <p:cTn id="43" dur="1" fill="hold">
                                          <p:stCondLst>
                                            <p:cond delay="0"/>
                                          </p:stCondLst>
                                        </p:cTn>
                                        <p:tgtEl>
                                          <p:spTgt spid="63"/>
                                        </p:tgtEl>
                                        <p:attrNameLst>
                                          <p:attrName>style.visibility</p:attrName>
                                        </p:attrNameLst>
                                      </p:cBhvr>
                                      <p:to>
                                        <p:strVal val="visible"/>
                                      </p:to>
                                    </p:set>
                                    <p:animEffect transition="in" filter="strips(downLeft)">
                                      <p:cBhvr>
                                        <p:cTn id="44" dur="500"/>
                                        <p:tgtEl>
                                          <p:spTgt spid="63"/>
                                        </p:tgtEl>
                                      </p:cBhvr>
                                    </p:animEffect>
                                  </p:childTnLst>
                                </p:cTn>
                              </p:par>
                              <p:par>
                                <p:cTn id="45" presetID="18" presetClass="entr" presetSubtype="12" fill="hold" grpId="0" nodeType="withEffect">
                                  <p:stCondLst>
                                    <p:cond delay="0"/>
                                  </p:stCondLst>
                                  <p:childTnLst>
                                    <p:set>
                                      <p:cBhvr>
                                        <p:cTn id="46" dur="1" fill="hold">
                                          <p:stCondLst>
                                            <p:cond delay="0"/>
                                          </p:stCondLst>
                                        </p:cTn>
                                        <p:tgtEl>
                                          <p:spTgt spid="10"/>
                                        </p:tgtEl>
                                        <p:attrNameLst>
                                          <p:attrName>style.visibility</p:attrName>
                                        </p:attrNameLst>
                                      </p:cBhvr>
                                      <p:to>
                                        <p:strVal val="visible"/>
                                      </p:to>
                                    </p:set>
                                    <p:animEffect transition="in" filter="strips(downLeft)">
                                      <p:cBhvr>
                                        <p:cTn id="47" dur="500"/>
                                        <p:tgtEl>
                                          <p:spTgt spid="10"/>
                                        </p:tgtEl>
                                      </p:cBhvr>
                                    </p:animEffect>
                                  </p:childTnLst>
                                </p:cTn>
                              </p:par>
                              <p:par>
                                <p:cTn id="48" presetID="18" presetClass="entr" presetSubtype="12" fill="hold" nodeType="withEffect">
                                  <p:stCondLst>
                                    <p:cond delay="0"/>
                                  </p:stCondLst>
                                  <p:childTnLst>
                                    <p:set>
                                      <p:cBhvr>
                                        <p:cTn id="49" dur="1" fill="hold">
                                          <p:stCondLst>
                                            <p:cond delay="0"/>
                                          </p:stCondLst>
                                        </p:cTn>
                                        <p:tgtEl>
                                          <p:spTgt spid="46"/>
                                        </p:tgtEl>
                                        <p:attrNameLst>
                                          <p:attrName>style.visibility</p:attrName>
                                        </p:attrNameLst>
                                      </p:cBhvr>
                                      <p:to>
                                        <p:strVal val="visible"/>
                                      </p:to>
                                    </p:set>
                                    <p:animEffect transition="in" filter="strips(downLeft)">
                                      <p:cBhvr>
                                        <p:cTn id="50" dur="500"/>
                                        <p:tgtEl>
                                          <p:spTgt spid="46"/>
                                        </p:tgtEl>
                                      </p:cBhvr>
                                    </p:animEffect>
                                  </p:childTnLst>
                                </p:cTn>
                              </p:par>
                              <p:par>
                                <p:cTn id="51" presetID="18" presetClass="entr" presetSubtype="12" fill="hold" nodeType="withEffect">
                                  <p:stCondLst>
                                    <p:cond delay="0"/>
                                  </p:stCondLst>
                                  <p:childTnLst>
                                    <p:set>
                                      <p:cBhvr>
                                        <p:cTn id="52" dur="1" fill="hold">
                                          <p:stCondLst>
                                            <p:cond delay="0"/>
                                          </p:stCondLst>
                                        </p:cTn>
                                        <p:tgtEl>
                                          <p:spTgt spid="50"/>
                                        </p:tgtEl>
                                        <p:attrNameLst>
                                          <p:attrName>style.visibility</p:attrName>
                                        </p:attrNameLst>
                                      </p:cBhvr>
                                      <p:to>
                                        <p:strVal val="visible"/>
                                      </p:to>
                                    </p:set>
                                    <p:animEffect transition="in" filter="strips(downLeft)">
                                      <p:cBhvr>
                                        <p:cTn id="53" dur="500"/>
                                        <p:tgtEl>
                                          <p:spTgt spid="50"/>
                                        </p:tgtEl>
                                      </p:cBhvr>
                                    </p:animEffect>
                                  </p:childTnLst>
                                </p:cTn>
                              </p:par>
                              <p:par>
                                <p:cTn id="54" presetID="18" presetClass="entr" presetSubtype="12" fill="hold" nodeType="withEffect">
                                  <p:stCondLst>
                                    <p:cond delay="0"/>
                                  </p:stCondLst>
                                  <p:childTnLst>
                                    <p:set>
                                      <p:cBhvr>
                                        <p:cTn id="55" dur="1" fill="hold">
                                          <p:stCondLst>
                                            <p:cond delay="0"/>
                                          </p:stCondLst>
                                        </p:cTn>
                                        <p:tgtEl>
                                          <p:spTgt spid="48"/>
                                        </p:tgtEl>
                                        <p:attrNameLst>
                                          <p:attrName>style.visibility</p:attrName>
                                        </p:attrNameLst>
                                      </p:cBhvr>
                                      <p:to>
                                        <p:strVal val="visible"/>
                                      </p:to>
                                    </p:set>
                                    <p:animEffect transition="in" filter="strips(downLeft)">
                                      <p:cBhvr>
                                        <p:cTn id="56" dur="500"/>
                                        <p:tgtEl>
                                          <p:spTgt spid="48"/>
                                        </p:tgtEl>
                                      </p:cBhvr>
                                    </p:animEffect>
                                  </p:childTnLst>
                                </p:cTn>
                              </p:par>
                              <p:par>
                                <p:cTn id="57" presetID="18" presetClass="entr" presetSubtype="12" fill="hold" nodeType="withEffect">
                                  <p:stCondLst>
                                    <p:cond delay="0"/>
                                  </p:stCondLst>
                                  <p:childTnLst>
                                    <p:set>
                                      <p:cBhvr>
                                        <p:cTn id="58" dur="1" fill="hold">
                                          <p:stCondLst>
                                            <p:cond delay="0"/>
                                          </p:stCondLst>
                                        </p:cTn>
                                        <p:tgtEl>
                                          <p:spTgt spid="29"/>
                                        </p:tgtEl>
                                        <p:attrNameLst>
                                          <p:attrName>style.visibility</p:attrName>
                                        </p:attrNameLst>
                                      </p:cBhvr>
                                      <p:to>
                                        <p:strVal val="visible"/>
                                      </p:to>
                                    </p:set>
                                    <p:animEffect transition="in" filter="strips(downLeft)">
                                      <p:cBhvr>
                                        <p:cTn id="59" dur="500"/>
                                        <p:tgtEl>
                                          <p:spTgt spid="29"/>
                                        </p:tgtEl>
                                      </p:cBhvr>
                                    </p:animEffect>
                                  </p:childTnLst>
                                </p:cTn>
                              </p:par>
                              <p:par>
                                <p:cTn id="60" presetID="18" presetClass="entr" presetSubtype="12" fill="hold" nodeType="withEffect">
                                  <p:stCondLst>
                                    <p:cond delay="0"/>
                                  </p:stCondLst>
                                  <p:childTnLst>
                                    <p:set>
                                      <p:cBhvr>
                                        <p:cTn id="61" dur="1" fill="hold">
                                          <p:stCondLst>
                                            <p:cond delay="0"/>
                                          </p:stCondLst>
                                        </p:cTn>
                                        <p:tgtEl>
                                          <p:spTgt spid="27"/>
                                        </p:tgtEl>
                                        <p:attrNameLst>
                                          <p:attrName>style.visibility</p:attrName>
                                        </p:attrNameLst>
                                      </p:cBhvr>
                                      <p:to>
                                        <p:strVal val="visible"/>
                                      </p:to>
                                    </p:set>
                                    <p:animEffect transition="in" filter="strips(downLeft)">
                                      <p:cBhvr>
                                        <p:cTn id="62" dur="500"/>
                                        <p:tgtEl>
                                          <p:spTgt spid="27"/>
                                        </p:tgtEl>
                                      </p:cBhvr>
                                    </p:animEffect>
                                  </p:childTnLst>
                                </p:cTn>
                              </p:par>
                              <p:par>
                                <p:cTn id="63" presetID="18" presetClass="entr" presetSubtype="12" fill="hold" nodeType="withEffect">
                                  <p:stCondLst>
                                    <p:cond delay="0"/>
                                  </p:stCondLst>
                                  <p:childTnLst>
                                    <p:set>
                                      <p:cBhvr>
                                        <p:cTn id="64" dur="1" fill="hold">
                                          <p:stCondLst>
                                            <p:cond delay="0"/>
                                          </p:stCondLst>
                                        </p:cTn>
                                        <p:tgtEl>
                                          <p:spTgt spid="25"/>
                                        </p:tgtEl>
                                        <p:attrNameLst>
                                          <p:attrName>style.visibility</p:attrName>
                                        </p:attrNameLst>
                                      </p:cBhvr>
                                      <p:to>
                                        <p:strVal val="visible"/>
                                      </p:to>
                                    </p:set>
                                    <p:animEffect transition="in" filter="strips(downLeft)">
                                      <p:cBhvr>
                                        <p:cTn id="65" dur="500"/>
                                        <p:tgtEl>
                                          <p:spTgt spid="25"/>
                                        </p:tgtEl>
                                      </p:cBhvr>
                                    </p:animEffect>
                                  </p:childTnLst>
                                </p:cTn>
                              </p:par>
                              <p:par>
                                <p:cTn id="66" presetID="18" presetClass="entr" presetSubtype="12" fill="hold" nodeType="withEffect">
                                  <p:stCondLst>
                                    <p:cond delay="0"/>
                                  </p:stCondLst>
                                  <p:childTnLst>
                                    <p:set>
                                      <p:cBhvr>
                                        <p:cTn id="67" dur="1" fill="hold">
                                          <p:stCondLst>
                                            <p:cond delay="0"/>
                                          </p:stCondLst>
                                        </p:cTn>
                                        <p:tgtEl>
                                          <p:spTgt spid="22"/>
                                        </p:tgtEl>
                                        <p:attrNameLst>
                                          <p:attrName>style.visibility</p:attrName>
                                        </p:attrNameLst>
                                      </p:cBhvr>
                                      <p:to>
                                        <p:strVal val="visible"/>
                                      </p:to>
                                    </p:set>
                                    <p:animEffect transition="in" filter="strips(downLeft)">
                                      <p:cBhvr>
                                        <p:cTn id="68" dur="500"/>
                                        <p:tgtEl>
                                          <p:spTgt spid="22"/>
                                        </p:tgtEl>
                                      </p:cBhvr>
                                    </p:animEffect>
                                  </p:childTnLst>
                                </p:cTn>
                              </p:par>
                              <p:par>
                                <p:cTn id="69" presetID="18" presetClass="entr" presetSubtype="12" fill="hold" nodeType="withEffect">
                                  <p:stCondLst>
                                    <p:cond delay="0"/>
                                  </p:stCondLst>
                                  <p:childTnLst>
                                    <p:set>
                                      <p:cBhvr>
                                        <p:cTn id="70" dur="1" fill="hold">
                                          <p:stCondLst>
                                            <p:cond delay="0"/>
                                          </p:stCondLst>
                                        </p:cTn>
                                        <p:tgtEl>
                                          <p:spTgt spid="38"/>
                                        </p:tgtEl>
                                        <p:attrNameLst>
                                          <p:attrName>style.visibility</p:attrName>
                                        </p:attrNameLst>
                                      </p:cBhvr>
                                      <p:to>
                                        <p:strVal val="visible"/>
                                      </p:to>
                                    </p:set>
                                    <p:animEffect transition="in" filter="strips(downLeft)">
                                      <p:cBhvr>
                                        <p:cTn id="71" dur="500"/>
                                        <p:tgtEl>
                                          <p:spTgt spid="38"/>
                                        </p:tgtEl>
                                      </p:cBhvr>
                                    </p:animEffect>
                                  </p:childTnLst>
                                </p:cTn>
                              </p:par>
                              <p:par>
                                <p:cTn id="72" presetID="18" presetClass="entr" presetSubtype="12" fill="hold" nodeType="withEffect">
                                  <p:stCondLst>
                                    <p:cond delay="0"/>
                                  </p:stCondLst>
                                  <p:childTnLst>
                                    <p:set>
                                      <p:cBhvr>
                                        <p:cTn id="73" dur="1" fill="hold">
                                          <p:stCondLst>
                                            <p:cond delay="0"/>
                                          </p:stCondLst>
                                        </p:cTn>
                                        <p:tgtEl>
                                          <p:spTgt spid="40"/>
                                        </p:tgtEl>
                                        <p:attrNameLst>
                                          <p:attrName>style.visibility</p:attrName>
                                        </p:attrNameLst>
                                      </p:cBhvr>
                                      <p:to>
                                        <p:strVal val="visible"/>
                                      </p:to>
                                    </p:set>
                                    <p:animEffect transition="in" filter="strips(downLeft)">
                                      <p:cBhvr>
                                        <p:cTn id="74" dur="500"/>
                                        <p:tgtEl>
                                          <p:spTgt spid="40"/>
                                        </p:tgtEl>
                                      </p:cBhvr>
                                    </p:animEffect>
                                  </p:childTnLst>
                                </p:cTn>
                              </p:par>
                              <p:par>
                                <p:cTn id="75" presetID="18" presetClass="entr" presetSubtype="12" fill="hold" nodeType="withEffect">
                                  <p:stCondLst>
                                    <p:cond delay="0"/>
                                  </p:stCondLst>
                                  <p:childTnLst>
                                    <p:set>
                                      <p:cBhvr>
                                        <p:cTn id="76" dur="1" fill="hold">
                                          <p:stCondLst>
                                            <p:cond delay="0"/>
                                          </p:stCondLst>
                                        </p:cTn>
                                        <p:tgtEl>
                                          <p:spTgt spid="42"/>
                                        </p:tgtEl>
                                        <p:attrNameLst>
                                          <p:attrName>style.visibility</p:attrName>
                                        </p:attrNameLst>
                                      </p:cBhvr>
                                      <p:to>
                                        <p:strVal val="visible"/>
                                      </p:to>
                                    </p:set>
                                    <p:animEffect transition="in" filter="strips(downLeft)">
                                      <p:cBhvr>
                                        <p:cTn id="77" dur="500"/>
                                        <p:tgtEl>
                                          <p:spTgt spid="42"/>
                                        </p:tgtEl>
                                      </p:cBhvr>
                                    </p:animEffect>
                                  </p:childTnLst>
                                </p:cTn>
                              </p:par>
                              <p:par>
                                <p:cTn id="78" presetID="18" presetClass="entr" presetSubtype="12" fill="hold" nodeType="withEffect">
                                  <p:stCondLst>
                                    <p:cond delay="0"/>
                                  </p:stCondLst>
                                  <p:childTnLst>
                                    <p:set>
                                      <p:cBhvr>
                                        <p:cTn id="79" dur="1" fill="hold">
                                          <p:stCondLst>
                                            <p:cond delay="0"/>
                                          </p:stCondLst>
                                        </p:cTn>
                                        <p:tgtEl>
                                          <p:spTgt spid="44"/>
                                        </p:tgtEl>
                                        <p:attrNameLst>
                                          <p:attrName>style.visibility</p:attrName>
                                        </p:attrNameLst>
                                      </p:cBhvr>
                                      <p:to>
                                        <p:strVal val="visible"/>
                                      </p:to>
                                    </p:set>
                                    <p:animEffect transition="in" filter="strips(downLeft)">
                                      <p:cBhvr>
                                        <p:cTn id="80" dur="500"/>
                                        <p:tgtEl>
                                          <p:spTgt spid="44"/>
                                        </p:tgtEl>
                                      </p:cBhvr>
                                    </p:animEffect>
                                  </p:childTnLst>
                                </p:cTn>
                              </p:par>
                              <p:par>
                                <p:cTn id="81" presetID="18" presetClass="entr" presetSubtype="12" fill="hold" grpId="0" nodeType="withEffect">
                                  <p:stCondLst>
                                    <p:cond delay="0"/>
                                  </p:stCondLst>
                                  <p:childTnLst>
                                    <p:set>
                                      <p:cBhvr>
                                        <p:cTn id="82" dur="1" fill="hold">
                                          <p:stCondLst>
                                            <p:cond delay="0"/>
                                          </p:stCondLst>
                                        </p:cTn>
                                        <p:tgtEl>
                                          <p:spTgt spid="20"/>
                                        </p:tgtEl>
                                        <p:attrNameLst>
                                          <p:attrName>style.visibility</p:attrName>
                                        </p:attrNameLst>
                                      </p:cBhvr>
                                      <p:to>
                                        <p:strVal val="visible"/>
                                      </p:to>
                                    </p:set>
                                    <p:animEffect transition="in" filter="strips(downLeft)">
                                      <p:cBhvr>
                                        <p:cTn id="83" dur="500"/>
                                        <p:tgtEl>
                                          <p:spTgt spid="20"/>
                                        </p:tgtEl>
                                      </p:cBhvr>
                                    </p:animEffect>
                                  </p:childTnLst>
                                </p:cTn>
                              </p:par>
                            </p:childTnLst>
                          </p:cTn>
                        </p:par>
                        <p:par>
                          <p:cTn id="84" fill="hold" nodeType="afterGroup">
                            <p:stCondLst>
                              <p:cond delay="1000"/>
                            </p:stCondLst>
                            <p:childTnLst>
                              <p:par>
                                <p:cTn id="85" presetID="36" presetClass="emph" presetSubtype="0" fill="hold" grpId="0" nodeType="afterEffect">
                                  <p:stCondLst>
                                    <p:cond delay="0"/>
                                  </p:stCondLst>
                                  <p:iterate type="lt">
                                    <p:tmPct val="10000"/>
                                  </p:iterate>
                                  <p:childTnLst>
                                    <p:animScale>
                                      <p:cBhvr>
                                        <p:cTn id="86" dur="250" autoRev="1" fill="hold">
                                          <p:stCondLst>
                                            <p:cond delay="0"/>
                                          </p:stCondLst>
                                        </p:cTn>
                                        <p:tgtEl>
                                          <p:spTgt spid="5"/>
                                        </p:tgtEl>
                                      </p:cBhvr>
                                      <p:to x="80000" y="100000"/>
                                    </p:animScale>
                                    <p:anim by="(#ppt_w*0.10)" calcmode="lin" valueType="num">
                                      <p:cBhvr>
                                        <p:cTn id="87" dur="250" autoRev="1" fill="hold">
                                          <p:stCondLst>
                                            <p:cond delay="0"/>
                                          </p:stCondLst>
                                        </p:cTn>
                                        <p:tgtEl>
                                          <p:spTgt spid="5"/>
                                        </p:tgtEl>
                                        <p:attrNameLst>
                                          <p:attrName>ppt_x</p:attrName>
                                        </p:attrNameLst>
                                      </p:cBhvr>
                                    </p:anim>
                                    <p:anim by="(-#ppt_w*0.10)" calcmode="lin" valueType="num">
                                      <p:cBhvr>
                                        <p:cTn id="88" dur="250" autoRev="1" fill="hold">
                                          <p:stCondLst>
                                            <p:cond delay="0"/>
                                          </p:stCondLst>
                                        </p:cTn>
                                        <p:tgtEl>
                                          <p:spTgt spid="5"/>
                                        </p:tgtEl>
                                        <p:attrNameLst>
                                          <p:attrName>ppt_y</p:attrName>
                                        </p:attrNameLst>
                                      </p:cBhvr>
                                    </p:anim>
                                    <p:animRot by="-480000">
                                      <p:cBhvr>
                                        <p:cTn id="89" dur="250" autoRev="1"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8" grpId="0" animBg="1"/>
      <p:bldP spid="10" grpId="0" animBg="1"/>
      <p:bldP spid="28683" grpId="0"/>
      <p:bldP spid="28684" grpId="0"/>
      <p:bldP spid="20" grpId="0" animBg="1"/>
      <p:bldP spid="55" grpId="0" animBg="1"/>
      <p:bldP spid="58" grpId="0" animBg="1"/>
      <p:bldP spid="59" grpId="0"/>
      <p:bldP spid="6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Wave 6"/>
          <p:cNvSpPr/>
          <p:nvPr/>
        </p:nvSpPr>
        <p:spPr>
          <a:xfrm>
            <a:off x="5638800" y="3810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400" b="1" dirty="0"/>
              <a:t>فصل اول</a:t>
            </a:r>
            <a:endParaRPr lang="en-US" sz="2400" b="1" dirty="0"/>
          </a:p>
        </p:txBody>
      </p:sp>
      <p:sp>
        <p:nvSpPr>
          <p:cNvPr id="10" name="TextBox 9"/>
          <p:cNvSpPr txBox="1">
            <a:spLocks noChangeArrowheads="1"/>
          </p:cNvSpPr>
          <p:nvPr/>
        </p:nvSpPr>
        <p:spPr bwMode="auto">
          <a:xfrm>
            <a:off x="685800" y="1600200"/>
            <a:ext cx="7772400"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lnSpc>
                <a:spcPct val="150000"/>
              </a:lnSpc>
            </a:pPr>
            <a:r>
              <a:rPr lang="fa-IR" sz="2000" b="1"/>
              <a:t>فشارهای کسب و کار</a:t>
            </a:r>
            <a:endParaRPr lang="en-US" sz="2000"/>
          </a:p>
          <a:p>
            <a:pPr algn="r" rtl="1" eaLnBrk="1" hangingPunct="1">
              <a:lnSpc>
                <a:spcPct val="150000"/>
              </a:lnSpc>
            </a:pPr>
            <a:r>
              <a:rPr lang="fa-IR"/>
              <a:t>واژه محیط کسب و کار به اقدامات اجتماعی ، اقتصادی ، قانونی ، تکنولوژیکی و سیاسی اطلاق می شود که بر فعالیت های کسب و کار تاثیر می گذارند.</a:t>
            </a:r>
            <a:endParaRPr lang="en-US"/>
          </a:p>
          <a:p>
            <a:pPr algn="r" eaLnBrk="1" hangingPunct="1">
              <a:lnSpc>
                <a:spcPct val="150000"/>
              </a:lnSpc>
            </a:pPr>
            <a:endParaRPr lang="en-US"/>
          </a:p>
        </p:txBody>
      </p:sp>
      <p:sp>
        <p:nvSpPr>
          <p:cNvPr id="9" name="TextBox 8"/>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11" name="Arc 10"/>
          <p:cNvSpPr/>
          <p:nvPr/>
        </p:nvSpPr>
        <p:spPr>
          <a:xfrm rot="20086497">
            <a:off x="-161925" y="457200"/>
            <a:ext cx="3160713" cy="3057525"/>
          </a:xfrm>
          <a:prstGeom prst="arc">
            <a:avLst>
              <a:gd name="adj1" fmla="val 14204055"/>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pic>
        <p:nvPicPr>
          <p:cNvPr id="29703"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checkerboard(across)">
                                      <p:cBhvr>
                                        <p:cTn id="7" dur="500"/>
                                        <p:tgtEl>
                                          <p:spTgt spid="11"/>
                                        </p:tgtEl>
                                      </p:cBhvr>
                                    </p:animEffect>
                                  </p:childTnLst>
                                </p:cTn>
                              </p:par>
                            </p:childTnLst>
                          </p:cTn>
                        </p:par>
                        <p:par>
                          <p:cTn id="8" fill="hold" nodeType="afterGroup">
                            <p:stCondLst>
                              <p:cond delay="500"/>
                            </p:stCondLst>
                            <p:childTnLst>
                              <p:par>
                                <p:cTn id="9" presetID="52" presetClass="entr" presetSubtype="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Scale>
                                      <p:cBhvr>
                                        <p:cTn id="11" dur="500" decel="50000" fill="hold">
                                          <p:stCondLst>
                                            <p:cond delay="0"/>
                                          </p:stCondLst>
                                        </p:cTn>
                                        <p:tgtEl>
                                          <p:spTgt spid="10"/>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2" dur="500" decel="50000" fill="hold">
                                          <p:stCondLst>
                                            <p:cond delay="0"/>
                                          </p:stCondLst>
                                        </p:cTn>
                                        <p:tgtEl>
                                          <p:spTgt spid="10"/>
                                        </p:tgtEl>
                                        <p:attrNameLst>
                                          <p:attrName>ppt_x</p:attrName>
                                          <p:attrName>ppt_y</p:attrName>
                                        </p:attrNameLst>
                                      </p:cBhvr>
                                    </p:animMotion>
                                    <p:animEffect transition="in" filter="fade">
                                      <p:cBhvr>
                                        <p:cTn id="13" dur="500"/>
                                        <p:tgtEl>
                                          <p:spTgt spid="10"/>
                                        </p:tgtEl>
                                      </p:cBhvr>
                                    </p:animEffect>
                                  </p:childTnLst>
                                </p:cTn>
                              </p:par>
                            </p:childTnLst>
                          </p:cTn>
                        </p:par>
                        <p:par>
                          <p:cTn id="14" fill="hold" nodeType="afterGroup">
                            <p:stCondLst>
                              <p:cond delay="1000"/>
                            </p:stCondLst>
                            <p:childTnLst>
                              <p:par>
                                <p:cTn id="15" presetID="36" presetClass="emph" presetSubtype="0" fill="hold" grpId="0" nodeType="afterEffect">
                                  <p:stCondLst>
                                    <p:cond delay="0"/>
                                  </p:stCondLst>
                                  <p:iterate type="lt">
                                    <p:tmPct val="10000"/>
                                  </p:iterate>
                                  <p:childTnLst>
                                    <p:animScale>
                                      <p:cBhvr>
                                        <p:cTn id="16" dur="250" autoRev="1" fill="hold">
                                          <p:stCondLst>
                                            <p:cond delay="0"/>
                                          </p:stCondLst>
                                        </p:cTn>
                                        <p:tgtEl>
                                          <p:spTgt spid="9"/>
                                        </p:tgtEl>
                                      </p:cBhvr>
                                      <p:to x="80000" y="100000"/>
                                    </p:animScale>
                                    <p:anim by="(#ppt_w*0.10)" calcmode="lin" valueType="num">
                                      <p:cBhvr>
                                        <p:cTn id="17" dur="250" autoRev="1" fill="hold">
                                          <p:stCondLst>
                                            <p:cond delay="0"/>
                                          </p:stCondLst>
                                        </p:cTn>
                                        <p:tgtEl>
                                          <p:spTgt spid="9"/>
                                        </p:tgtEl>
                                        <p:attrNameLst>
                                          <p:attrName>ppt_x</p:attrName>
                                        </p:attrNameLst>
                                      </p:cBhvr>
                                    </p:anim>
                                    <p:anim by="(-#ppt_w*0.10)" calcmode="lin" valueType="num">
                                      <p:cBhvr>
                                        <p:cTn id="18" dur="250" autoRev="1" fill="hold">
                                          <p:stCondLst>
                                            <p:cond delay="0"/>
                                          </p:stCondLst>
                                        </p:cTn>
                                        <p:tgtEl>
                                          <p:spTgt spid="9"/>
                                        </p:tgtEl>
                                        <p:attrNameLst>
                                          <p:attrName>ppt_y</p:attrName>
                                        </p:attrNameLst>
                                      </p:cBhvr>
                                    </p:anim>
                                    <p:animRot by="-480000">
                                      <p:cBhvr>
                                        <p:cTn id="19" dur="250" autoRev="1" fill="hold">
                                          <p:stCondLst>
                                            <p:cond delay="0"/>
                                          </p:stCondLst>
                                        </p:cTn>
                                        <p:tgtEl>
                                          <p:spTgt spid="9"/>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9" grpId="0"/>
      <p:bldP spid="11"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3"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4" name="TextBox 4"/>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6" name="Arc 5"/>
          <p:cNvSpPr/>
          <p:nvPr/>
        </p:nvSpPr>
        <p:spPr>
          <a:xfrm rot="20086497">
            <a:off x="-161925" y="457200"/>
            <a:ext cx="3160713" cy="3057525"/>
          </a:xfrm>
          <a:prstGeom prst="arc">
            <a:avLst>
              <a:gd name="adj1" fmla="val 14204055"/>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7" name="Wave 6"/>
          <p:cNvSpPr/>
          <p:nvPr/>
        </p:nvSpPr>
        <p:spPr>
          <a:xfrm>
            <a:off x="5638800" y="3810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400" b="1" dirty="0"/>
              <a:t>فصل اول</a:t>
            </a:r>
            <a:endParaRPr lang="en-US" sz="2400" b="1" dirty="0"/>
          </a:p>
        </p:txBody>
      </p:sp>
      <p:graphicFrame>
        <p:nvGraphicFramePr>
          <p:cNvPr id="9" name="Table 8"/>
          <p:cNvGraphicFramePr>
            <a:graphicFrameLocks noGrp="1"/>
          </p:cNvGraphicFramePr>
          <p:nvPr/>
        </p:nvGraphicFramePr>
        <p:xfrm>
          <a:off x="1676400" y="1600200"/>
          <a:ext cx="5870575" cy="3657601"/>
        </p:xfrm>
        <a:graphic>
          <a:graphicData uri="http://schemas.openxmlformats.org/drawingml/2006/table">
            <a:tbl>
              <a:tblPr rtl="1"/>
              <a:tblGrid>
                <a:gridCol w="1955800">
                  <a:extLst>
                    <a:ext uri="{9D8B030D-6E8A-4147-A177-3AD203B41FA5}">
                      <a16:colId xmlns:a16="http://schemas.microsoft.com/office/drawing/2014/main" val="20000"/>
                    </a:ext>
                  </a:extLst>
                </a:gridCol>
                <a:gridCol w="1957387">
                  <a:extLst>
                    <a:ext uri="{9D8B030D-6E8A-4147-A177-3AD203B41FA5}">
                      <a16:colId xmlns:a16="http://schemas.microsoft.com/office/drawing/2014/main" val="20001"/>
                    </a:ext>
                  </a:extLst>
                </a:gridCol>
                <a:gridCol w="1957388">
                  <a:extLst>
                    <a:ext uri="{9D8B030D-6E8A-4147-A177-3AD203B41FA5}">
                      <a16:colId xmlns:a16="http://schemas.microsoft.com/office/drawing/2014/main" val="20002"/>
                    </a:ext>
                  </a:extLst>
                </a:gridCol>
              </a:tblGrid>
              <a:tr h="300038">
                <a:tc>
                  <a:txBody>
                    <a:bodyPr/>
                    <a:lstStyle>
                      <a:lvl1pPr eaLnBrk="0" hangingPunct="0">
                        <a:spcBef>
                          <a:spcPts val="250"/>
                        </a:spcBef>
                        <a:buClr>
                          <a:schemeClr val="accent1"/>
                        </a:buClr>
                        <a:buSzPct val="80000"/>
                        <a:buFont typeface="Wingdings 2" panose="05020102010507070707" pitchFamily="18" charset="2"/>
                        <a:tabLst>
                          <a:tab pos="531813" algn="r"/>
                        </a:tabLst>
                        <a:defRPr sz="2400">
                          <a:solidFill>
                            <a:schemeClr val="tx1"/>
                          </a:solidFill>
                          <a:latin typeface="Verdana" panose="020B0604030504040204" pitchFamily="34" charset="0"/>
                          <a:cs typeface="Tahoma" panose="020B0604030504040204" pitchFamily="34" charset="0"/>
                        </a:defRPr>
                      </a:lvl1pPr>
                      <a:lvl2pPr marL="742950" indent="-285750" eaLnBrk="0" hangingPunct="0">
                        <a:spcBef>
                          <a:spcPts val="250"/>
                        </a:spcBef>
                        <a:buClr>
                          <a:schemeClr val="accent1"/>
                        </a:buClr>
                        <a:buSzPct val="100000"/>
                        <a:buFont typeface="Verdana" panose="020B0604030504040204" pitchFamily="34" charset="0"/>
                        <a:tabLst>
                          <a:tab pos="531813" algn="r"/>
                        </a:tabLst>
                        <a:defRPr sz="2000">
                          <a:solidFill>
                            <a:schemeClr val="tx1"/>
                          </a:solidFill>
                          <a:latin typeface="Verdana" panose="020B0604030504040204" pitchFamily="34" charset="0"/>
                          <a:cs typeface="Tahoma" panose="020B0604030504040204" pitchFamily="34" charset="0"/>
                        </a:defRPr>
                      </a:lvl2pPr>
                      <a:lvl3pPr marL="1143000" indent="-228600" eaLnBrk="0" hangingPunct="0">
                        <a:spcBef>
                          <a:spcPts val="250"/>
                        </a:spcBef>
                        <a:buClr>
                          <a:srgbClr val="E93F35"/>
                        </a:buClr>
                        <a:buSzPct val="100000"/>
                        <a:buFont typeface="Wingdings 2" panose="05020102010507070707" pitchFamily="18" charset="2"/>
                        <a:tabLst>
                          <a:tab pos="531813" algn="r"/>
                        </a:tabLst>
                        <a:defRPr sz="2000">
                          <a:solidFill>
                            <a:schemeClr val="tx1"/>
                          </a:solidFill>
                          <a:latin typeface="Verdana" panose="020B0604030504040204" pitchFamily="34" charset="0"/>
                          <a:cs typeface="Tahoma" panose="020B0604030504040204" pitchFamily="34" charset="0"/>
                        </a:defRPr>
                      </a:lvl3pPr>
                      <a:lvl4pPr marL="1600200" indent="-228600" eaLnBrk="0" hangingPunct="0">
                        <a:spcBef>
                          <a:spcPts val="225"/>
                        </a:spcBef>
                        <a:buClr>
                          <a:srgbClr val="E93F35"/>
                        </a:buClr>
                        <a:buSzPct val="112000"/>
                        <a:buFont typeface="Verdana" panose="020B0604030504040204" pitchFamily="34" charset="0"/>
                        <a:tabLst>
                          <a:tab pos="531813" algn="r"/>
                        </a:tabLst>
                        <a:defRPr sz="1700">
                          <a:solidFill>
                            <a:schemeClr val="tx1"/>
                          </a:solidFill>
                          <a:latin typeface="Verdana" panose="020B0604030504040204" pitchFamily="34" charset="0"/>
                          <a:cs typeface="Tahoma" panose="020B0604030504040204" pitchFamily="34" charset="0"/>
                        </a:defRPr>
                      </a:lvl4pPr>
                      <a:lvl5pPr marL="2057400" indent="-228600" eaLnBrk="0" hangingPunct="0">
                        <a:spcBef>
                          <a:spcPts val="250"/>
                        </a:spcBef>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5pPr>
                      <a:lvl6pPr marL="25146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6pPr>
                      <a:lvl7pPr marL="29718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7pPr>
                      <a:lvl8pPr marL="34290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8pPr>
                      <a:lvl9pPr marL="38862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9pPr>
                    </a:lstStyle>
                    <a:p>
                      <a:pPr marL="0" marR="0" lvl="0" indent="0" algn="just" defTabSz="914400" rtl="1" eaLnBrk="1" fontAlgn="base" latinLnBrk="0" hangingPunct="1">
                        <a:lnSpc>
                          <a:spcPct val="115000"/>
                        </a:lnSpc>
                        <a:spcBef>
                          <a:spcPct val="0"/>
                        </a:spcBef>
                        <a:spcAft>
                          <a:spcPts val="1000"/>
                        </a:spcAft>
                        <a:buClrTx/>
                        <a:buSzTx/>
                        <a:buFontTx/>
                        <a:buNone/>
                        <a:tabLst>
                          <a:tab pos="531813" algn="r"/>
                        </a:tabLst>
                      </a:pPr>
                      <a:r>
                        <a:rPr kumimoji="0" lang="fa-IR" sz="14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فشارهای بازار و اقتصاد </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FBFBF"/>
                    </a:solidFill>
                  </a:tcPr>
                </a:tc>
                <a:tc>
                  <a:txBody>
                    <a:bodyPr/>
                    <a:lstStyle>
                      <a:lvl1pPr eaLnBrk="0" hangingPunct="0">
                        <a:spcBef>
                          <a:spcPts val="250"/>
                        </a:spcBef>
                        <a:buClr>
                          <a:schemeClr val="accent1"/>
                        </a:buClr>
                        <a:buSzPct val="80000"/>
                        <a:buFont typeface="Wingdings 2" panose="05020102010507070707" pitchFamily="18" charset="2"/>
                        <a:tabLst>
                          <a:tab pos="531813" algn="r"/>
                        </a:tabLst>
                        <a:defRPr sz="2400">
                          <a:solidFill>
                            <a:schemeClr val="tx1"/>
                          </a:solidFill>
                          <a:latin typeface="Verdana" panose="020B0604030504040204" pitchFamily="34" charset="0"/>
                          <a:cs typeface="Tahoma" panose="020B0604030504040204" pitchFamily="34" charset="0"/>
                        </a:defRPr>
                      </a:lvl1pPr>
                      <a:lvl2pPr marL="742950" indent="-285750" eaLnBrk="0" hangingPunct="0">
                        <a:spcBef>
                          <a:spcPts val="250"/>
                        </a:spcBef>
                        <a:buClr>
                          <a:schemeClr val="accent1"/>
                        </a:buClr>
                        <a:buSzPct val="100000"/>
                        <a:buFont typeface="Verdana" panose="020B0604030504040204" pitchFamily="34" charset="0"/>
                        <a:tabLst>
                          <a:tab pos="531813" algn="r"/>
                        </a:tabLst>
                        <a:defRPr sz="2000">
                          <a:solidFill>
                            <a:schemeClr val="tx1"/>
                          </a:solidFill>
                          <a:latin typeface="Verdana" panose="020B0604030504040204" pitchFamily="34" charset="0"/>
                          <a:cs typeface="Tahoma" panose="020B0604030504040204" pitchFamily="34" charset="0"/>
                        </a:defRPr>
                      </a:lvl2pPr>
                      <a:lvl3pPr marL="1143000" indent="-228600" eaLnBrk="0" hangingPunct="0">
                        <a:spcBef>
                          <a:spcPts val="250"/>
                        </a:spcBef>
                        <a:buClr>
                          <a:srgbClr val="E93F35"/>
                        </a:buClr>
                        <a:buSzPct val="100000"/>
                        <a:buFont typeface="Wingdings 2" panose="05020102010507070707" pitchFamily="18" charset="2"/>
                        <a:tabLst>
                          <a:tab pos="531813" algn="r"/>
                        </a:tabLst>
                        <a:defRPr sz="2000">
                          <a:solidFill>
                            <a:schemeClr val="tx1"/>
                          </a:solidFill>
                          <a:latin typeface="Verdana" panose="020B0604030504040204" pitchFamily="34" charset="0"/>
                          <a:cs typeface="Tahoma" panose="020B0604030504040204" pitchFamily="34" charset="0"/>
                        </a:defRPr>
                      </a:lvl3pPr>
                      <a:lvl4pPr marL="1600200" indent="-228600" eaLnBrk="0" hangingPunct="0">
                        <a:spcBef>
                          <a:spcPts val="225"/>
                        </a:spcBef>
                        <a:buClr>
                          <a:srgbClr val="E93F35"/>
                        </a:buClr>
                        <a:buSzPct val="112000"/>
                        <a:buFont typeface="Verdana" panose="020B0604030504040204" pitchFamily="34" charset="0"/>
                        <a:tabLst>
                          <a:tab pos="531813" algn="r"/>
                        </a:tabLst>
                        <a:defRPr sz="1700">
                          <a:solidFill>
                            <a:schemeClr val="tx1"/>
                          </a:solidFill>
                          <a:latin typeface="Verdana" panose="020B0604030504040204" pitchFamily="34" charset="0"/>
                          <a:cs typeface="Tahoma" panose="020B0604030504040204" pitchFamily="34" charset="0"/>
                        </a:defRPr>
                      </a:lvl4pPr>
                      <a:lvl5pPr marL="2057400" indent="-228600" eaLnBrk="0" hangingPunct="0">
                        <a:spcBef>
                          <a:spcPts val="250"/>
                        </a:spcBef>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5pPr>
                      <a:lvl6pPr marL="25146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6pPr>
                      <a:lvl7pPr marL="29718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7pPr>
                      <a:lvl8pPr marL="34290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8pPr>
                      <a:lvl9pPr marL="38862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9pPr>
                    </a:lstStyle>
                    <a:p>
                      <a:pPr marL="0" marR="0" lvl="0" indent="0" algn="just" defTabSz="914400" rtl="1" eaLnBrk="1" fontAlgn="base" latinLnBrk="0" hangingPunct="1">
                        <a:lnSpc>
                          <a:spcPct val="115000"/>
                        </a:lnSpc>
                        <a:spcBef>
                          <a:spcPct val="0"/>
                        </a:spcBef>
                        <a:spcAft>
                          <a:spcPts val="1000"/>
                        </a:spcAft>
                        <a:buClrTx/>
                        <a:buSzTx/>
                        <a:buFontTx/>
                        <a:buNone/>
                        <a:tabLst>
                          <a:tab pos="531813" algn="r"/>
                        </a:tabLst>
                      </a:pPr>
                      <a:r>
                        <a:rPr kumimoji="0" lang="fa-IR" sz="14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فشارهای اجتماعی و محیطی</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FBFBF"/>
                    </a:solidFill>
                  </a:tcPr>
                </a:tc>
                <a:tc>
                  <a:txBody>
                    <a:bodyPr/>
                    <a:lstStyle>
                      <a:lvl1pPr eaLnBrk="0" hangingPunct="0">
                        <a:spcBef>
                          <a:spcPts val="250"/>
                        </a:spcBef>
                        <a:buClr>
                          <a:schemeClr val="accent1"/>
                        </a:buClr>
                        <a:buSzPct val="80000"/>
                        <a:buFont typeface="Wingdings 2" panose="05020102010507070707" pitchFamily="18" charset="2"/>
                        <a:tabLst>
                          <a:tab pos="531813" algn="r"/>
                        </a:tabLst>
                        <a:defRPr sz="2400">
                          <a:solidFill>
                            <a:schemeClr val="tx1"/>
                          </a:solidFill>
                          <a:latin typeface="Verdana" panose="020B0604030504040204" pitchFamily="34" charset="0"/>
                          <a:cs typeface="Tahoma" panose="020B0604030504040204" pitchFamily="34" charset="0"/>
                        </a:defRPr>
                      </a:lvl1pPr>
                      <a:lvl2pPr marL="742950" indent="-285750" eaLnBrk="0" hangingPunct="0">
                        <a:spcBef>
                          <a:spcPts val="250"/>
                        </a:spcBef>
                        <a:buClr>
                          <a:schemeClr val="accent1"/>
                        </a:buClr>
                        <a:buSzPct val="100000"/>
                        <a:buFont typeface="Verdana" panose="020B0604030504040204" pitchFamily="34" charset="0"/>
                        <a:tabLst>
                          <a:tab pos="531813" algn="r"/>
                        </a:tabLst>
                        <a:defRPr sz="2000">
                          <a:solidFill>
                            <a:schemeClr val="tx1"/>
                          </a:solidFill>
                          <a:latin typeface="Verdana" panose="020B0604030504040204" pitchFamily="34" charset="0"/>
                          <a:cs typeface="Tahoma" panose="020B0604030504040204" pitchFamily="34" charset="0"/>
                        </a:defRPr>
                      </a:lvl2pPr>
                      <a:lvl3pPr marL="1143000" indent="-228600" eaLnBrk="0" hangingPunct="0">
                        <a:spcBef>
                          <a:spcPts val="250"/>
                        </a:spcBef>
                        <a:buClr>
                          <a:srgbClr val="E93F35"/>
                        </a:buClr>
                        <a:buSzPct val="100000"/>
                        <a:buFont typeface="Wingdings 2" panose="05020102010507070707" pitchFamily="18" charset="2"/>
                        <a:tabLst>
                          <a:tab pos="531813" algn="r"/>
                        </a:tabLst>
                        <a:defRPr sz="2000">
                          <a:solidFill>
                            <a:schemeClr val="tx1"/>
                          </a:solidFill>
                          <a:latin typeface="Verdana" panose="020B0604030504040204" pitchFamily="34" charset="0"/>
                          <a:cs typeface="Tahoma" panose="020B0604030504040204" pitchFamily="34" charset="0"/>
                        </a:defRPr>
                      </a:lvl3pPr>
                      <a:lvl4pPr marL="1600200" indent="-228600" eaLnBrk="0" hangingPunct="0">
                        <a:spcBef>
                          <a:spcPts val="225"/>
                        </a:spcBef>
                        <a:buClr>
                          <a:srgbClr val="E93F35"/>
                        </a:buClr>
                        <a:buSzPct val="112000"/>
                        <a:buFont typeface="Verdana" panose="020B0604030504040204" pitchFamily="34" charset="0"/>
                        <a:tabLst>
                          <a:tab pos="531813" algn="r"/>
                        </a:tabLst>
                        <a:defRPr sz="1700">
                          <a:solidFill>
                            <a:schemeClr val="tx1"/>
                          </a:solidFill>
                          <a:latin typeface="Verdana" panose="020B0604030504040204" pitchFamily="34" charset="0"/>
                          <a:cs typeface="Tahoma" panose="020B0604030504040204" pitchFamily="34" charset="0"/>
                        </a:defRPr>
                      </a:lvl4pPr>
                      <a:lvl5pPr marL="2057400" indent="-228600" eaLnBrk="0" hangingPunct="0">
                        <a:spcBef>
                          <a:spcPts val="250"/>
                        </a:spcBef>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5pPr>
                      <a:lvl6pPr marL="25146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6pPr>
                      <a:lvl7pPr marL="29718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7pPr>
                      <a:lvl8pPr marL="34290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8pPr>
                      <a:lvl9pPr marL="38862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9pPr>
                    </a:lstStyle>
                    <a:p>
                      <a:pPr marL="0" marR="0" lvl="0" indent="0" algn="just" defTabSz="914400" rtl="1" eaLnBrk="1" fontAlgn="base" latinLnBrk="0" hangingPunct="1">
                        <a:lnSpc>
                          <a:spcPct val="115000"/>
                        </a:lnSpc>
                        <a:spcBef>
                          <a:spcPct val="0"/>
                        </a:spcBef>
                        <a:spcAft>
                          <a:spcPts val="1000"/>
                        </a:spcAft>
                        <a:buClrTx/>
                        <a:buSzTx/>
                        <a:buFontTx/>
                        <a:buNone/>
                        <a:tabLst>
                          <a:tab pos="531813" algn="r"/>
                        </a:tabLst>
                      </a:pPr>
                      <a:r>
                        <a:rPr kumimoji="0" lang="fa-IR" sz="14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فشارهای تکنولوژیکی</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FBFBF"/>
                    </a:solidFill>
                  </a:tcPr>
                </a:tc>
                <a:extLst>
                  <a:ext uri="{0D108BD9-81ED-4DB2-BD59-A6C34878D82A}">
                    <a16:rowId xmlns:a16="http://schemas.microsoft.com/office/drawing/2014/main" val="10000"/>
                  </a:ext>
                </a:extLst>
              </a:tr>
              <a:tr h="3357563">
                <a:tc>
                  <a:txBody>
                    <a:bodyPr/>
                    <a:lstStyle>
                      <a:lvl1pPr marL="342900" indent="-342900" eaLnBrk="0" hangingPunct="0">
                        <a:spcBef>
                          <a:spcPts val="250"/>
                        </a:spcBef>
                        <a:buClr>
                          <a:schemeClr val="accent1"/>
                        </a:buClr>
                        <a:buSzPct val="80000"/>
                        <a:buFont typeface="Wingdings 2" panose="05020102010507070707" pitchFamily="18" charset="2"/>
                        <a:tabLst>
                          <a:tab pos="531813" algn="r"/>
                        </a:tabLst>
                        <a:defRPr sz="2400">
                          <a:solidFill>
                            <a:schemeClr val="tx1"/>
                          </a:solidFill>
                          <a:latin typeface="Verdana" panose="020B0604030504040204" pitchFamily="34" charset="0"/>
                          <a:cs typeface="Tahoma" panose="020B0604030504040204" pitchFamily="34" charset="0"/>
                        </a:defRPr>
                      </a:lvl1pPr>
                      <a:lvl2pPr marL="742950" indent="-285750" eaLnBrk="0" hangingPunct="0">
                        <a:spcBef>
                          <a:spcPts val="250"/>
                        </a:spcBef>
                        <a:buClr>
                          <a:schemeClr val="accent1"/>
                        </a:buClr>
                        <a:buSzPct val="100000"/>
                        <a:buFont typeface="Verdana" panose="020B0604030504040204" pitchFamily="34" charset="0"/>
                        <a:tabLst>
                          <a:tab pos="531813" algn="r"/>
                        </a:tabLst>
                        <a:defRPr sz="2000">
                          <a:solidFill>
                            <a:schemeClr val="tx1"/>
                          </a:solidFill>
                          <a:latin typeface="Verdana" panose="020B0604030504040204" pitchFamily="34" charset="0"/>
                          <a:cs typeface="Tahoma" panose="020B0604030504040204" pitchFamily="34" charset="0"/>
                        </a:defRPr>
                      </a:lvl2pPr>
                      <a:lvl3pPr marL="1143000" indent="-228600" eaLnBrk="0" hangingPunct="0">
                        <a:spcBef>
                          <a:spcPts val="250"/>
                        </a:spcBef>
                        <a:buClr>
                          <a:srgbClr val="E93F35"/>
                        </a:buClr>
                        <a:buSzPct val="100000"/>
                        <a:buFont typeface="Wingdings 2" panose="05020102010507070707" pitchFamily="18" charset="2"/>
                        <a:tabLst>
                          <a:tab pos="531813" algn="r"/>
                        </a:tabLst>
                        <a:defRPr sz="2000">
                          <a:solidFill>
                            <a:schemeClr val="tx1"/>
                          </a:solidFill>
                          <a:latin typeface="Verdana" panose="020B0604030504040204" pitchFamily="34" charset="0"/>
                          <a:cs typeface="Tahoma" panose="020B0604030504040204" pitchFamily="34" charset="0"/>
                        </a:defRPr>
                      </a:lvl3pPr>
                      <a:lvl4pPr marL="1600200" indent="-228600" eaLnBrk="0" hangingPunct="0">
                        <a:spcBef>
                          <a:spcPts val="225"/>
                        </a:spcBef>
                        <a:buClr>
                          <a:srgbClr val="E93F35"/>
                        </a:buClr>
                        <a:buSzPct val="112000"/>
                        <a:buFont typeface="Verdana" panose="020B0604030504040204" pitchFamily="34" charset="0"/>
                        <a:tabLst>
                          <a:tab pos="531813" algn="r"/>
                        </a:tabLst>
                        <a:defRPr sz="1700">
                          <a:solidFill>
                            <a:schemeClr val="tx1"/>
                          </a:solidFill>
                          <a:latin typeface="Verdana" panose="020B0604030504040204" pitchFamily="34" charset="0"/>
                          <a:cs typeface="Tahoma" panose="020B0604030504040204" pitchFamily="34" charset="0"/>
                        </a:defRPr>
                      </a:lvl4pPr>
                      <a:lvl5pPr marL="2057400" indent="-228600" eaLnBrk="0" hangingPunct="0">
                        <a:spcBef>
                          <a:spcPts val="250"/>
                        </a:spcBef>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5pPr>
                      <a:lvl6pPr marL="25146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6pPr>
                      <a:lvl7pPr marL="29718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7pPr>
                      <a:lvl8pPr marL="34290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8pPr>
                      <a:lvl9pPr marL="38862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9pPr>
                    </a:lstStyle>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tab pos="531813" algn="r"/>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رقابت شدید</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tab pos="531813" algn="r"/>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اقتصاد جهانی</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tab pos="531813" algn="r"/>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توافقات تجاری منطقه ای (مانند </a:t>
                      </a:r>
                      <a:r>
                        <a:rPr kumimoji="0" lang="en-US"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NAFTA</a:t>
                      </a: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tab pos="531813" algn="r"/>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هزینه های بالای نیروی کار در برخی کشورها</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tab pos="531813" algn="r"/>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تغییرات مکرر و قابل ملاحظه در بازار </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tab pos="531813" algn="r"/>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قدرت افزایش یافته مشتریان</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ts val="250"/>
                        </a:spcBef>
                        <a:buClr>
                          <a:schemeClr val="accent1"/>
                        </a:buClr>
                        <a:buSzPct val="80000"/>
                        <a:buFont typeface="Wingdings 2" panose="05020102010507070707" pitchFamily="18" charset="2"/>
                        <a:tabLst>
                          <a:tab pos="531813" algn="r"/>
                        </a:tabLst>
                        <a:defRPr sz="2400">
                          <a:solidFill>
                            <a:schemeClr val="tx1"/>
                          </a:solidFill>
                          <a:latin typeface="Verdana" panose="020B0604030504040204" pitchFamily="34" charset="0"/>
                          <a:cs typeface="Tahoma" panose="020B0604030504040204" pitchFamily="34" charset="0"/>
                        </a:defRPr>
                      </a:lvl1pPr>
                      <a:lvl2pPr marL="742950" indent="-285750" eaLnBrk="0" hangingPunct="0">
                        <a:spcBef>
                          <a:spcPts val="250"/>
                        </a:spcBef>
                        <a:buClr>
                          <a:schemeClr val="accent1"/>
                        </a:buClr>
                        <a:buSzPct val="100000"/>
                        <a:buFont typeface="Verdana" panose="020B0604030504040204" pitchFamily="34" charset="0"/>
                        <a:tabLst>
                          <a:tab pos="531813" algn="r"/>
                        </a:tabLst>
                        <a:defRPr sz="2000">
                          <a:solidFill>
                            <a:schemeClr val="tx1"/>
                          </a:solidFill>
                          <a:latin typeface="Verdana" panose="020B0604030504040204" pitchFamily="34" charset="0"/>
                          <a:cs typeface="Tahoma" panose="020B0604030504040204" pitchFamily="34" charset="0"/>
                        </a:defRPr>
                      </a:lvl2pPr>
                      <a:lvl3pPr marL="1143000" indent="-228600" eaLnBrk="0" hangingPunct="0">
                        <a:spcBef>
                          <a:spcPts val="250"/>
                        </a:spcBef>
                        <a:buClr>
                          <a:srgbClr val="E93F35"/>
                        </a:buClr>
                        <a:buSzPct val="100000"/>
                        <a:buFont typeface="Wingdings 2" panose="05020102010507070707" pitchFamily="18" charset="2"/>
                        <a:tabLst>
                          <a:tab pos="531813" algn="r"/>
                        </a:tabLst>
                        <a:defRPr sz="2000">
                          <a:solidFill>
                            <a:schemeClr val="tx1"/>
                          </a:solidFill>
                          <a:latin typeface="Verdana" panose="020B0604030504040204" pitchFamily="34" charset="0"/>
                          <a:cs typeface="Tahoma" panose="020B0604030504040204" pitchFamily="34" charset="0"/>
                        </a:defRPr>
                      </a:lvl3pPr>
                      <a:lvl4pPr marL="1600200" indent="-228600" eaLnBrk="0" hangingPunct="0">
                        <a:spcBef>
                          <a:spcPts val="225"/>
                        </a:spcBef>
                        <a:buClr>
                          <a:srgbClr val="E93F35"/>
                        </a:buClr>
                        <a:buSzPct val="112000"/>
                        <a:buFont typeface="Verdana" panose="020B0604030504040204" pitchFamily="34" charset="0"/>
                        <a:tabLst>
                          <a:tab pos="531813" algn="r"/>
                        </a:tabLst>
                        <a:defRPr sz="1700">
                          <a:solidFill>
                            <a:schemeClr val="tx1"/>
                          </a:solidFill>
                          <a:latin typeface="Verdana" panose="020B0604030504040204" pitchFamily="34" charset="0"/>
                          <a:cs typeface="Tahoma" panose="020B0604030504040204" pitchFamily="34" charset="0"/>
                        </a:defRPr>
                      </a:lvl4pPr>
                      <a:lvl5pPr marL="2057400" indent="-228600" eaLnBrk="0" hangingPunct="0">
                        <a:spcBef>
                          <a:spcPts val="250"/>
                        </a:spcBef>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5pPr>
                      <a:lvl6pPr marL="25146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6pPr>
                      <a:lvl7pPr marL="29718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7pPr>
                      <a:lvl8pPr marL="34290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8pPr>
                      <a:lvl9pPr marL="38862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9pPr>
                    </a:lstStyle>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tab pos="531813" algn="r"/>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ماهیت در حال تغییر نیروی کار </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tab pos="531813" algn="r"/>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مقررات زدایی دولتی منجر به رقابت بیشتر می شود.</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tab pos="531813" algn="r"/>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سوبسیدهای محدود دولتی</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tab pos="531813" algn="r"/>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اهمیت افزایش یافته مباحث اخلاقی و قانونی </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tab pos="531813" algn="r"/>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مسئولیت اجتماعی افزایش یافته سازمانها</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tab pos="531813" algn="r"/>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تغییرات سریع سیاسی</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ts val="250"/>
                        </a:spcBef>
                        <a:buClr>
                          <a:schemeClr val="accent1"/>
                        </a:buClr>
                        <a:buSzPct val="80000"/>
                        <a:buFont typeface="Wingdings 2" panose="05020102010507070707" pitchFamily="18" charset="2"/>
                        <a:tabLst>
                          <a:tab pos="531813" algn="r"/>
                        </a:tabLst>
                        <a:defRPr sz="2400">
                          <a:solidFill>
                            <a:schemeClr val="tx1"/>
                          </a:solidFill>
                          <a:latin typeface="Verdana" panose="020B0604030504040204" pitchFamily="34" charset="0"/>
                          <a:cs typeface="Tahoma" panose="020B0604030504040204" pitchFamily="34" charset="0"/>
                        </a:defRPr>
                      </a:lvl1pPr>
                      <a:lvl2pPr marL="742950" indent="-285750" eaLnBrk="0" hangingPunct="0">
                        <a:spcBef>
                          <a:spcPts val="250"/>
                        </a:spcBef>
                        <a:buClr>
                          <a:schemeClr val="accent1"/>
                        </a:buClr>
                        <a:buSzPct val="100000"/>
                        <a:buFont typeface="Verdana" panose="020B0604030504040204" pitchFamily="34" charset="0"/>
                        <a:tabLst>
                          <a:tab pos="531813" algn="r"/>
                        </a:tabLst>
                        <a:defRPr sz="2000">
                          <a:solidFill>
                            <a:schemeClr val="tx1"/>
                          </a:solidFill>
                          <a:latin typeface="Verdana" panose="020B0604030504040204" pitchFamily="34" charset="0"/>
                          <a:cs typeface="Tahoma" panose="020B0604030504040204" pitchFamily="34" charset="0"/>
                        </a:defRPr>
                      </a:lvl2pPr>
                      <a:lvl3pPr marL="1143000" indent="-228600" eaLnBrk="0" hangingPunct="0">
                        <a:spcBef>
                          <a:spcPts val="250"/>
                        </a:spcBef>
                        <a:buClr>
                          <a:srgbClr val="E93F35"/>
                        </a:buClr>
                        <a:buSzPct val="100000"/>
                        <a:buFont typeface="Wingdings 2" panose="05020102010507070707" pitchFamily="18" charset="2"/>
                        <a:tabLst>
                          <a:tab pos="531813" algn="r"/>
                        </a:tabLst>
                        <a:defRPr sz="2000">
                          <a:solidFill>
                            <a:schemeClr val="tx1"/>
                          </a:solidFill>
                          <a:latin typeface="Verdana" panose="020B0604030504040204" pitchFamily="34" charset="0"/>
                          <a:cs typeface="Tahoma" panose="020B0604030504040204" pitchFamily="34" charset="0"/>
                        </a:defRPr>
                      </a:lvl3pPr>
                      <a:lvl4pPr marL="1600200" indent="-228600" eaLnBrk="0" hangingPunct="0">
                        <a:spcBef>
                          <a:spcPts val="225"/>
                        </a:spcBef>
                        <a:buClr>
                          <a:srgbClr val="E93F35"/>
                        </a:buClr>
                        <a:buSzPct val="112000"/>
                        <a:buFont typeface="Verdana" panose="020B0604030504040204" pitchFamily="34" charset="0"/>
                        <a:tabLst>
                          <a:tab pos="531813" algn="r"/>
                        </a:tabLst>
                        <a:defRPr sz="1700">
                          <a:solidFill>
                            <a:schemeClr val="tx1"/>
                          </a:solidFill>
                          <a:latin typeface="Verdana" panose="020B0604030504040204" pitchFamily="34" charset="0"/>
                          <a:cs typeface="Tahoma" panose="020B0604030504040204" pitchFamily="34" charset="0"/>
                        </a:defRPr>
                      </a:lvl4pPr>
                      <a:lvl5pPr marL="2057400" indent="-228600" eaLnBrk="0" hangingPunct="0">
                        <a:spcBef>
                          <a:spcPts val="250"/>
                        </a:spcBef>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5pPr>
                      <a:lvl6pPr marL="25146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6pPr>
                      <a:lvl7pPr marL="29718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7pPr>
                      <a:lvl8pPr marL="34290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8pPr>
                      <a:lvl9pPr marL="38862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9pPr>
                    </a:lstStyle>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tab pos="531813" algn="r"/>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منسوخ شدن سریع تکنولوژی ها</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tab pos="531813" algn="r"/>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نوآوری های در حال افزایش و تکنولوژی های جدید</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tab pos="531813" algn="r"/>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افزایش بار بیش از حد اطلاعاتی </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tab pos="531813" algn="r"/>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کاهش سریع در هزینه تکنولوژی در مقابل نرخ عملکرد</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30741" name="Rectangle 9"/>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tabLst>
                <a:tab pos="533400" algn="r"/>
              </a:tabLst>
              <a:defRPr>
                <a:solidFill>
                  <a:schemeClr val="tx1"/>
                </a:solidFill>
                <a:latin typeface="Arial" panose="020B0604020202020204" pitchFamily="34" charset="0"/>
                <a:cs typeface="Arial" panose="020B0604020202020204" pitchFamily="34" charset="0"/>
              </a:defRPr>
            </a:lvl1pPr>
            <a:lvl2pPr marL="742950" indent="-285750" eaLnBrk="0" hangingPunct="0">
              <a:tabLst>
                <a:tab pos="533400" algn="r"/>
              </a:tabLst>
              <a:defRPr>
                <a:solidFill>
                  <a:schemeClr val="tx1"/>
                </a:solidFill>
                <a:latin typeface="Arial" panose="020B0604020202020204" pitchFamily="34" charset="0"/>
                <a:cs typeface="Arial" panose="020B0604020202020204" pitchFamily="34" charset="0"/>
              </a:defRPr>
            </a:lvl2pPr>
            <a:lvl3pPr marL="1143000" indent="-228600" eaLnBrk="0" hangingPunct="0">
              <a:tabLst>
                <a:tab pos="533400" algn="r"/>
              </a:tabLst>
              <a:defRPr>
                <a:solidFill>
                  <a:schemeClr val="tx1"/>
                </a:solidFill>
                <a:latin typeface="Arial" panose="020B0604020202020204" pitchFamily="34" charset="0"/>
                <a:cs typeface="Arial" panose="020B0604020202020204" pitchFamily="34" charset="0"/>
              </a:defRPr>
            </a:lvl3pPr>
            <a:lvl4pPr marL="1600200" indent="-228600" eaLnBrk="0" hangingPunct="0">
              <a:tabLst>
                <a:tab pos="533400" algn="r"/>
              </a:tabLst>
              <a:defRPr>
                <a:solidFill>
                  <a:schemeClr val="tx1"/>
                </a:solidFill>
                <a:latin typeface="Arial" panose="020B0604020202020204" pitchFamily="34" charset="0"/>
                <a:cs typeface="Arial" panose="020B0604020202020204" pitchFamily="34" charset="0"/>
              </a:defRPr>
            </a:lvl4pPr>
            <a:lvl5pPr marL="2057400" indent="-228600" eaLnBrk="0" hangingPunct="0">
              <a:tabLst>
                <a:tab pos="533400" algn="r"/>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533400" algn="r"/>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533400" algn="r"/>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533400" algn="r"/>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533400" algn="r"/>
              </a:tabLst>
              <a:defRPr>
                <a:solidFill>
                  <a:schemeClr val="tx1"/>
                </a:solidFill>
                <a:latin typeface="Arial" panose="020B0604020202020204" pitchFamily="34" charset="0"/>
                <a:cs typeface="Arial" panose="020B0604020202020204" pitchFamily="34" charset="0"/>
              </a:defRPr>
            </a:lvl9pPr>
          </a:lstStyle>
          <a:p>
            <a:endParaRPr lang="en-US"/>
          </a:p>
        </p:txBody>
      </p:sp>
      <p:sp>
        <p:nvSpPr>
          <p:cNvPr id="30742" name="Rectangle 10"/>
          <p:cNvSpPr>
            <a:spLocks noChangeArrowheads="1"/>
          </p:cNvSpPr>
          <p:nvPr/>
        </p:nvSpPr>
        <p:spPr bwMode="auto">
          <a:xfrm>
            <a:off x="0" y="4572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p>
        </p:txBody>
      </p:sp>
      <p:sp>
        <p:nvSpPr>
          <p:cNvPr id="30743" name="Text Box 11"/>
          <p:cNvSpPr txBox="1">
            <a:spLocks noChangeArrowheads="1"/>
          </p:cNvSpPr>
          <p:nvPr/>
        </p:nvSpPr>
        <p:spPr bwMode="auto">
          <a:xfrm>
            <a:off x="3352800" y="5334000"/>
            <a:ext cx="238125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spcAft>
                <a:spcPts val="1000"/>
              </a:spcAft>
            </a:pPr>
            <a:r>
              <a:rPr lang="fa-IR" sz="1400" b="1"/>
              <a:t>شکل 9-1 فشارهای اساسی سازمانی</a:t>
            </a:r>
            <a:r>
              <a:rPr lang="en-US" sz="1400" b="1"/>
              <a:t> </a:t>
            </a:r>
            <a:endParaRPr lang="en-US"/>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par>
                          <p:cTn id="8" fill="hold" nodeType="afterGroup">
                            <p:stCondLst>
                              <p:cond delay="500"/>
                            </p:stCondLst>
                            <p:childTnLst>
                              <p:par>
                                <p:cTn id="9" presetID="35" presetClass="entr" presetSubtype="0" fill="hold"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2000"/>
                                        <p:tgtEl>
                                          <p:spTgt spid="9"/>
                                        </p:tgtEl>
                                      </p:cBhvr>
                                    </p:animEffect>
                                    <p:anim calcmode="lin" valueType="num">
                                      <p:cBhvr>
                                        <p:cTn id="12" dur="2000" fill="hold"/>
                                        <p:tgtEl>
                                          <p:spTgt spid="9"/>
                                        </p:tgtEl>
                                        <p:attrNameLst>
                                          <p:attrName>style.rotation</p:attrName>
                                        </p:attrNameLst>
                                      </p:cBhvr>
                                      <p:tavLst>
                                        <p:tav tm="0">
                                          <p:val>
                                            <p:fltVal val="720"/>
                                          </p:val>
                                        </p:tav>
                                        <p:tav tm="100000">
                                          <p:val>
                                            <p:fltVal val="0"/>
                                          </p:val>
                                        </p:tav>
                                      </p:tavLst>
                                    </p:anim>
                                    <p:anim calcmode="lin" valueType="num">
                                      <p:cBhvr>
                                        <p:cTn id="13" dur="2000" fill="hold"/>
                                        <p:tgtEl>
                                          <p:spTgt spid="9"/>
                                        </p:tgtEl>
                                        <p:attrNameLst>
                                          <p:attrName>ppt_h</p:attrName>
                                        </p:attrNameLst>
                                      </p:cBhvr>
                                      <p:tavLst>
                                        <p:tav tm="0">
                                          <p:val>
                                            <p:fltVal val="0"/>
                                          </p:val>
                                        </p:tav>
                                        <p:tav tm="100000">
                                          <p:val>
                                            <p:strVal val="#ppt_h"/>
                                          </p:val>
                                        </p:tav>
                                      </p:tavLst>
                                    </p:anim>
                                    <p:anim calcmode="lin" valueType="num">
                                      <p:cBhvr>
                                        <p:cTn id="14" dur="2000" fill="hold"/>
                                        <p:tgtEl>
                                          <p:spTgt spid="9"/>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47"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6" name="Arc 5"/>
          <p:cNvSpPr/>
          <p:nvPr/>
        </p:nvSpPr>
        <p:spPr>
          <a:xfrm rot="20086497">
            <a:off x="-161925" y="457200"/>
            <a:ext cx="3160713" cy="3057525"/>
          </a:xfrm>
          <a:prstGeom prst="arc">
            <a:avLst>
              <a:gd name="adj1" fmla="val 14204055"/>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7" name="Wave 6"/>
          <p:cNvSpPr/>
          <p:nvPr/>
        </p:nvSpPr>
        <p:spPr>
          <a:xfrm>
            <a:off x="5638800" y="3810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400" b="1" dirty="0"/>
              <a:t>فصل اول</a:t>
            </a:r>
            <a:endParaRPr lang="en-US" sz="2400" b="1" dirty="0"/>
          </a:p>
        </p:txBody>
      </p:sp>
      <p:sp>
        <p:nvSpPr>
          <p:cNvPr id="8" name="TextBox 7"/>
          <p:cNvSpPr txBox="1">
            <a:spLocks noChangeArrowheads="1"/>
          </p:cNvSpPr>
          <p:nvPr/>
        </p:nvSpPr>
        <p:spPr bwMode="auto">
          <a:xfrm>
            <a:off x="838200" y="1524000"/>
            <a:ext cx="7696200"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lnSpc>
                <a:spcPct val="150000"/>
              </a:lnSpc>
            </a:pPr>
            <a:r>
              <a:rPr lang="fa-IR" sz="2000" b="1"/>
              <a:t>پاسخ های سازمانی</a:t>
            </a:r>
            <a:endParaRPr lang="en-US" sz="2000" b="1"/>
          </a:p>
          <a:p>
            <a:pPr algn="r" eaLnBrk="1" hangingPunct="1">
              <a:lnSpc>
                <a:spcPct val="150000"/>
              </a:lnSpc>
            </a:pPr>
            <a:r>
              <a:rPr lang="fa-IR"/>
              <a:t>از آنجائیکه برخی از پاسخ های قدیمی ممکنست در محیط متلاطم و رقابتی امروز کسب و کار جوابگو نباشد، لذا بایستی بسیاری از راه حل های قدیمی را اصلاح نمود، تکمیل کرد یا انها را کنار گذاشت و به طور جایگزین پاسخ های جدیدی را استخراج نمود.</a:t>
            </a:r>
            <a:endParaRPr lang="en-US"/>
          </a:p>
        </p:txBody>
      </p:sp>
      <p:sp>
        <p:nvSpPr>
          <p:cNvPr id="9" name="TextBox 8"/>
          <p:cNvSpPr txBox="1">
            <a:spLocks noChangeArrowheads="1"/>
          </p:cNvSpPr>
          <p:nvPr/>
        </p:nvSpPr>
        <p:spPr bwMode="auto">
          <a:xfrm>
            <a:off x="762000" y="3352800"/>
            <a:ext cx="7772400" cy="221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lnSpc>
                <a:spcPct val="150000"/>
              </a:lnSpc>
            </a:pPr>
            <a:r>
              <a:rPr lang="fa-IR" sz="2000" b="1" dirty="0"/>
              <a:t>سیستم های استراتژیک</a:t>
            </a:r>
            <a:endParaRPr lang="en-US" sz="2000" dirty="0"/>
          </a:p>
          <a:p>
            <a:pPr algn="r" rtl="1" eaLnBrk="1" hangingPunct="1">
              <a:lnSpc>
                <a:spcPct val="150000"/>
              </a:lnSpc>
            </a:pPr>
            <a:r>
              <a:rPr lang="fa-IR" dirty="0"/>
              <a:t>سیستم های استراتژیک برای سازمان مزایای استراتژیک فراهم آورده، آنها را قادر می سازند تا سهم بازار خود را افزایش دهند، با تامین کنندگان خود بهتر مذاکره کنند، یا از ورود رقبا به قلمرو خود جلوگیری نمایند.</a:t>
            </a:r>
            <a:endParaRPr lang="en-US" dirty="0"/>
          </a:p>
          <a:p>
            <a:pPr algn="r" eaLnBrk="1" hangingPunct="1">
              <a:lnSpc>
                <a:spcPct val="150000"/>
              </a:lnSpc>
            </a:pPr>
            <a:endParaRPr lang="en-US"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par>
                          <p:cTn id="8" fill="hold" nodeType="afterGroup">
                            <p:stCondLst>
                              <p:cond delay="500"/>
                            </p:stCondLst>
                            <p:childTnLst>
                              <p:par>
                                <p:cTn id="9" presetID="52"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Scale>
                                      <p:cBhvr>
                                        <p:cTn id="11" dur="5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2" dur="500" decel="50000" fill="hold">
                                          <p:stCondLst>
                                            <p:cond delay="0"/>
                                          </p:stCondLst>
                                        </p:cTn>
                                        <p:tgtEl>
                                          <p:spTgt spid="8"/>
                                        </p:tgtEl>
                                        <p:attrNameLst>
                                          <p:attrName>ppt_x</p:attrName>
                                          <p:attrName>ppt_y</p:attrName>
                                        </p:attrNameLst>
                                      </p:cBhvr>
                                    </p:animMotion>
                                    <p:animEffect transition="in" filter="fade">
                                      <p:cBhvr>
                                        <p:cTn id="13" dur="500"/>
                                        <p:tgtEl>
                                          <p:spTgt spid="8"/>
                                        </p:tgtEl>
                                      </p:cBhvr>
                                    </p:animEffect>
                                  </p:childTnLst>
                                </p:cTn>
                              </p:par>
                            </p:childTnLst>
                          </p:cTn>
                        </p:par>
                        <p:par>
                          <p:cTn id="14" fill="hold" nodeType="afterGroup">
                            <p:stCondLst>
                              <p:cond delay="1000"/>
                            </p:stCondLst>
                            <p:childTnLst>
                              <p:par>
                                <p:cTn id="15" presetID="26" presetClass="entr" presetSubtype="0" fill="hold" grpId="0" nodeType="after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down)">
                                      <p:cBhvr>
                                        <p:cTn id="17" dur="145">
                                          <p:stCondLst>
                                            <p:cond delay="0"/>
                                          </p:stCondLst>
                                        </p:cTn>
                                        <p:tgtEl>
                                          <p:spTgt spid="9"/>
                                        </p:tgtEl>
                                      </p:cBhvr>
                                    </p:animEffect>
                                    <p:anim calcmode="lin" valueType="num">
                                      <p:cBhvr>
                                        <p:cTn id="18" dur="456"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19" dur="166"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20" dur="166" tmFilter="0, 0; 0.125,0.2665; 0.25,0.4; 0.375,0.465; 0.5,0.5;  0.625,0.535; 0.75,0.6; 0.875,0.7335; 1,1">
                                          <p:stCondLst>
                                            <p:cond delay="166"/>
                                          </p:stCondLst>
                                        </p:cTn>
                                        <p:tgtEl>
                                          <p:spTgt spid="9"/>
                                        </p:tgtEl>
                                        <p:attrNameLst>
                                          <p:attrName>ppt_y</p:attrName>
                                        </p:attrNameLst>
                                      </p:cBhvr>
                                      <p:tavLst>
                                        <p:tav tm="0" fmla="#ppt_y-sin(pi*$)/9">
                                          <p:val>
                                            <p:fltVal val="0"/>
                                          </p:val>
                                        </p:tav>
                                        <p:tav tm="100000">
                                          <p:val>
                                            <p:fltVal val="1"/>
                                          </p:val>
                                        </p:tav>
                                      </p:tavLst>
                                    </p:anim>
                                    <p:anim calcmode="lin" valueType="num">
                                      <p:cBhvr>
                                        <p:cTn id="21" dur="83" tmFilter="0, 0; 0.125,0.2665; 0.25,0.4; 0.375,0.465; 0.5,0.5;  0.625,0.535; 0.75,0.6; 0.875,0.7335; 1,1">
                                          <p:stCondLst>
                                            <p:cond delay="331"/>
                                          </p:stCondLst>
                                        </p:cTn>
                                        <p:tgtEl>
                                          <p:spTgt spid="9"/>
                                        </p:tgtEl>
                                        <p:attrNameLst>
                                          <p:attrName>ppt_y</p:attrName>
                                        </p:attrNameLst>
                                      </p:cBhvr>
                                      <p:tavLst>
                                        <p:tav tm="0" fmla="#ppt_y-sin(pi*$)/27">
                                          <p:val>
                                            <p:fltVal val="0"/>
                                          </p:val>
                                        </p:tav>
                                        <p:tav tm="100000">
                                          <p:val>
                                            <p:fltVal val="1"/>
                                          </p:val>
                                        </p:tav>
                                      </p:tavLst>
                                    </p:anim>
                                    <p:anim calcmode="lin" valueType="num">
                                      <p:cBhvr>
                                        <p:cTn id="22" dur="41" tmFilter="0, 0; 0.125,0.2665; 0.25,0.4; 0.375,0.465; 0.5,0.5;  0.625,0.535; 0.75,0.6; 0.875,0.7335; 1,1">
                                          <p:stCondLst>
                                            <p:cond delay="414"/>
                                          </p:stCondLst>
                                        </p:cTn>
                                        <p:tgtEl>
                                          <p:spTgt spid="9"/>
                                        </p:tgtEl>
                                        <p:attrNameLst>
                                          <p:attrName>ppt_y</p:attrName>
                                        </p:attrNameLst>
                                      </p:cBhvr>
                                      <p:tavLst>
                                        <p:tav tm="0" fmla="#ppt_y-sin(pi*$)/81">
                                          <p:val>
                                            <p:fltVal val="0"/>
                                          </p:val>
                                        </p:tav>
                                        <p:tav tm="100000">
                                          <p:val>
                                            <p:fltVal val="1"/>
                                          </p:val>
                                        </p:tav>
                                      </p:tavLst>
                                    </p:anim>
                                    <p:animScale>
                                      <p:cBhvr>
                                        <p:cTn id="23" dur="7">
                                          <p:stCondLst>
                                            <p:cond delay="162"/>
                                          </p:stCondLst>
                                        </p:cTn>
                                        <p:tgtEl>
                                          <p:spTgt spid="9"/>
                                        </p:tgtEl>
                                      </p:cBhvr>
                                      <p:to x="100000" y="60000"/>
                                    </p:animScale>
                                    <p:animScale>
                                      <p:cBhvr>
                                        <p:cTn id="24" dur="41" decel="50000">
                                          <p:stCondLst>
                                            <p:cond delay="169"/>
                                          </p:stCondLst>
                                        </p:cTn>
                                        <p:tgtEl>
                                          <p:spTgt spid="9"/>
                                        </p:tgtEl>
                                      </p:cBhvr>
                                      <p:to x="100000" y="100000"/>
                                    </p:animScale>
                                    <p:animScale>
                                      <p:cBhvr>
                                        <p:cTn id="25" dur="7">
                                          <p:stCondLst>
                                            <p:cond delay="328"/>
                                          </p:stCondLst>
                                        </p:cTn>
                                        <p:tgtEl>
                                          <p:spTgt spid="9"/>
                                        </p:tgtEl>
                                      </p:cBhvr>
                                      <p:to x="100000" y="80000"/>
                                    </p:animScale>
                                    <p:animScale>
                                      <p:cBhvr>
                                        <p:cTn id="26" dur="41" decel="50000">
                                          <p:stCondLst>
                                            <p:cond delay="335"/>
                                          </p:stCondLst>
                                        </p:cTn>
                                        <p:tgtEl>
                                          <p:spTgt spid="9"/>
                                        </p:tgtEl>
                                      </p:cBhvr>
                                      <p:to x="100000" y="100000"/>
                                    </p:animScale>
                                    <p:animScale>
                                      <p:cBhvr>
                                        <p:cTn id="27" dur="7">
                                          <p:stCondLst>
                                            <p:cond delay="410"/>
                                          </p:stCondLst>
                                        </p:cTn>
                                        <p:tgtEl>
                                          <p:spTgt spid="9"/>
                                        </p:tgtEl>
                                      </p:cBhvr>
                                      <p:to x="100000" y="90000"/>
                                    </p:animScale>
                                    <p:animScale>
                                      <p:cBhvr>
                                        <p:cTn id="28" dur="41" decel="50000">
                                          <p:stCondLst>
                                            <p:cond delay="417"/>
                                          </p:stCondLst>
                                        </p:cTn>
                                        <p:tgtEl>
                                          <p:spTgt spid="9"/>
                                        </p:tgtEl>
                                      </p:cBhvr>
                                      <p:to x="100000" y="100000"/>
                                    </p:animScale>
                                    <p:animScale>
                                      <p:cBhvr>
                                        <p:cTn id="29" dur="7">
                                          <p:stCondLst>
                                            <p:cond delay="452"/>
                                          </p:stCondLst>
                                        </p:cTn>
                                        <p:tgtEl>
                                          <p:spTgt spid="9"/>
                                        </p:tgtEl>
                                      </p:cBhvr>
                                      <p:to x="100000" y="95000"/>
                                    </p:animScale>
                                    <p:animScale>
                                      <p:cBhvr>
                                        <p:cTn id="30" dur="41" decel="50000">
                                          <p:stCondLst>
                                            <p:cond delay="458"/>
                                          </p:stCondLst>
                                        </p:cTn>
                                        <p:tgtEl>
                                          <p:spTgt spid="9"/>
                                        </p:tgtEl>
                                      </p:cBhvr>
                                      <p:to x="100000" y="100000"/>
                                    </p:animScale>
                                  </p:childTnLst>
                                </p:cTn>
                              </p:par>
                            </p:childTnLst>
                          </p:cTn>
                        </p:par>
                        <p:par>
                          <p:cTn id="31" fill="hold" nodeType="afterGroup">
                            <p:stCondLst>
                              <p:cond delay="1500"/>
                            </p:stCondLst>
                            <p:childTnLst>
                              <p:par>
                                <p:cTn id="32" presetID="36" presetClass="emph" presetSubtype="0" fill="hold" grpId="0" nodeType="afterEffect">
                                  <p:stCondLst>
                                    <p:cond delay="0"/>
                                  </p:stCondLst>
                                  <p:iterate type="lt">
                                    <p:tmPct val="10000"/>
                                  </p:iterate>
                                  <p:childTnLst>
                                    <p:animScale>
                                      <p:cBhvr>
                                        <p:cTn id="33" dur="250" autoRev="1" fill="hold">
                                          <p:stCondLst>
                                            <p:cond delay="0"/>
                                          </p:stCondLst>
                                        </p:cTn>
                                        <p:tgtEl>
                                          <p:spTgt spid="5"/>
                                        </p:tgtEl>
                                      </p:cBhvr>
                                      <p:to x="80000" y="100000"/>
                                    </p:animScale>
                                    <p:anim by="(#ppt_w*0.10)" calcmode="lin" valueType="num">
                                      <p:cBhvr>
                                        <p:cTn id="34" dur="250" autoRev="1" fill="hold">
                                          <p:stCondLst>
                                            <p:cond delay="0"/>
                                          </p:stCondLst>
                                        </p:cTn>
                                        <p:tgtEl>
                                          <p:spTgt spid="5"/>
                                        </p:tgtEl>
                                        <p:attrNameLst>
                                          <p:attrName>ppt_x</p:attrName>
                                        </p:attrNameLst>
                                      </p:cBhvr>
                                    </p:anim>
                                    <p:anim by="(-#ppt_w*0.10)" calcmode="lin" valueType="num">
                                      <p:cBhvr>
                                        <p:cTn id="35" dur="250" autoRev="1" fill="hold">
                                          <p:stCondLst>
                                            <p:cond delay="0"/>
                                          </p:stCondLst>
                                        </p:cTn>
                                        <p:tgtEl>
                                          <p:spTgt spid="5"/>
                                        </p:tgtEl>
                                        <p:attrNameLst>
                                          <p:attrName>ppt_y</p:attrName>
                                        </p:attrNameLst>
                                      </p:cBhvr>
                                    </p:anim>
                                    <p:animRot by="-480000">
                                      <p:cBhvr>
                                        <p:cTn id="36" dur="250" autoRev="1"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8" grpId="0"/>
      <p:bldP spid="9"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1"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6" name="Arc 5"/>
          <p:cNvSpPr/>
          <p:nvPr/>
        </p:nvSpPr>
        <p:spPr>
          <a:xfrm rot="20086497">
            <a:off x="-161925" y="457200"/>
            <a:ext cx="3160713" cy="3057525"/>
          </a:xfrm>
          <a:prstGeom prst="arc">
            <a:avLst>
              <a:gd name="adj1" fmla="val 14204055"/>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7" name="Wave 6"/>
          <p:cNvSpPr/>
          <p:nvPr/>
        </p:nvSpPr>
        <p:spPr>
          <a:xfrm>
            <a:off x="5638800" y="3810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400" b="1" dirty="0"/>
              <a:t>فصل اول</a:t>
            </a:r>
            <a:endParaRPr lang="en-US" sz="2400" b="1" dirty="0"/>
          </a:p>
        </p:txBody>
      </p:sp>
      <p:grpSp>
        <p:nvGrpSpPr>
          <p:cNvPr id="2" name="Group 11"/>
          <p:cNvGrpSpPr>
            <a:grpSpLocks/>
          </p:cNvGrpSpPr>
          <p:nvPr/>
        </p:nvGrpSpPr>
        <p:grpSpPr bwMode="auto">
          <a:xfrm>
            <a:off x="762000" y="1371600"/>
            <a:ext cx="7785100" cy="1800225"/>
            <a:chOff x="762000" y="1371600"/>
            <a:chExt cx="7784480" cy="1800493"/>
          </a:xfrm>
        </p:grpSpPr>
        <p:sp>
          <p:nvSpPr>
            <p:cNvPr id="32777" name="TextBox 7"/>
            <p:cNvSpPr txBox="1">
              <a:spLocks noChangeArrowheads="1"/>
            </p:cNvSpPr>
            <p:nvPr/>
          </p:nvSpPr>
          <p:spPr bwMode="auto">
            <a:xfrm>
              <a:off x="762000" y="1371600"/>
              <a:ext cx="7784480" cy="18004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lnSpc>
                  <a:spcPct val="150000"/>
                </a:lnSpc>
              </a:pPr>
              <a:r>
                <a:rPr lang="fa-IR" sz="2000" b="1"/>
                <a:t>تلاشهای مربوط به بهبود مستمر و مهندسی مجدد فرایند کسب و کار</a:t>
              </a:r>
              <a:endParaRPr lang="en-US" sz="2000" b="1"/>
            </a:p>
            <a:p>
              <a:pPr algn="r" eaLnBrk="1" hangingPunct="1">
                <a:lnSpc>
                  <a:spcPct val="150000"/>
                </a:lnSpc>
              </a:pPr>
              <a:r>
                <a:rPr lang="fa-IR"/>
                <a:t>بسیاری از شرکت ها مستمرا برنامه هایی را جهت بهبود بهره وری،کیفیت و ارائه خدمات به مشتریان انجام می دهند مثالهایی از چنین برنامه هایی  شامل مدیریت ارتباط با مشتری             ومدیریت کیفیت جامع              می باشند. </a:t>
              </a:r>
              <a:endParaRPr lang="en-US"/>
            </a:p>
          </p:txBody>
        </p:sp>
        <p:sp>
          <p:nvSpPr>
            <p:cNvPr id="32778" name="TextBox 8"/>
            <p:cNvSpPr txBox="1">
              <a:spLocks noChangeArrowheads="1"/>
            </p:cNvSpPr>
            <p:nvPr/>
          </p:nvSpPr>
          <p:spPr bwMode="auto">
            <a:xfrm>
              <a:off x="1981200" y="2373868"/>
              <a:ext cx="86433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b="1"/>
                <a:t>)</a:t>
              </a:r>
              <a:r>
                <a:rPr lang="en-US" b="1"/>
                <a:t>CRM</a:t>
              </a:r>
              <a:r>
                <a:rPr lang="fa-IR" b="1"/>
                <a:t>(</a:t>
              </a:r>
              <a:endParaRPr lang="en-US" b="1"/>
            </a:p>
          </p:txBody>
        </p:sp>
        <p:sp>
          <p:nvSpPr>
            <p:cNvPr id="32779" name="TextBox 9"/>
            <p:cNvSpPr txBox="1">
              <a:spLocks noChangeArrowheads="1"/>
            </p:cNvSpPr>
            <p:nvPr/>
          </p:nvSpPr>
          <p:spPr bwMode="auto">
            <a:xfrm>
              <a:off x="7239000" y="2743200"/>
              <a:ext cx="1143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b="1"/>
                <a:t>)</a:t>
              </a:r>
              <a:r>
                <a:rPr lang="en-US" b="1"/>
                <a:t>TOM</a:t>
              </a:r>
              <a:r>
                <a:rPr lang="fa-IR" b="1"/>
                <a:t>    ( </a:t>
              </a:r>
              <a:endParaRPr lang="en-US" b="1"/>
            </a:p>
          </p:txBody>
        </p:sp>
      </p:grpSp>
      <p:sp>
        <p:nvSpPr>
          <p:cNvPr id="11" name="TextBox 10"/>
          <p:cNvSpPr txBox="1">
            <a:spLocks noChangeArrowheads="1"/>
          </p:cNvSpPr>
          <p:nvPr/>
        </p:nvSpPr>
        <p:spPr bwMode="auto">
          <a:xfrm>
            <a:off x="685800" y="3200400"/>
            <a:ext cx="7848600" cy="217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lnSpc>
                <a:spcPct val="150000"/>
              </a:lnSpc>
            </a:pPr>
            <a:r>
              <a:rPr lang="fa-IR" b="1"/>
              <a:t>ائتلاف کسب و کار</a:t>
            </a:r>
            <a:endParaRPr lang="en-US"/>
          </a:p>
          <a:p>
            <a:pPr algn="r" rtl="1" eaLnBrk="1" hangingPunct="1">
              <a:lnSpc>
                <a:spcPct val="150000"/>
              </a:lnSpc>
            </a:pPr>
            <a:r>
              <a:rPr lang="fa-IR"/>
              <a:t>بسیاری از سازمانها تشخیص داده اند که همکاری با شرکت های دیگر،حتی رقبا، می تواند سودمند باشد برای مثال، جنرال موتورز ، فورد و برخی دیگر از سازندگان اتومبیل یک بازار الکترونیکی بزرگ </a:t>
            </a:r>
            <a:r>
              <a:rPr lang="en-US"/>
              <a:t>B2B</a:t>
            </a:r>
            <a:r>
              <a:rPr lang="fa-IR"/>
              <a:t> به نام </a:t>
            </a:r>
            <a:r>
              <a:rPr lang="en-US"/>
              <a:t>COVISINT</a:t>
            </a:r>
            <a:r>
              <a:rPr lang="fa-IR"/>
              <a:t> ایجاد نموده اند.</a:t>
            </a:r>
            <a:endParaRPr lang="en-US"/>
          </a:p>
          <a:p>
            <a:pPr algn="r" eaLnBrk="1" hangingPunct="1">
              <a:lnSpc>
                <a:spcPct val="150000"/>
              </a:lnSpc>
            </a:pPr>
            <a:endParaRPr lang="en-US"/>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par>
                          <p:cTn id="8" fill="hold" nodeType="afterGroup">
                            <p:stCondLst>
                              <p:cond delay="500"/>
                            </p:stCondLst>
                            <p:childTnLst>
                              <p:par>
                                <p:cTn id="9" presetID="35" presetClass="entr" presetSubtype="0"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500"/>
                                        <p:tgtEl>
                                          <p:spTgt spid="2"/>
                                        </p:tgtEl>
                                      </p:cBhvr>
                                    </p:animEffect>
                                    <p:anim calcmode="lin" valueType="num">
                                      <p:cBhvr>
                                        <p:cTn id="12" dur="500" fill="hold"/>
                                        <p:tgtEl>
                                          <p:spTgt spid="2"/>
                                        </p:tgtEl>
                                        <p:attrNameLst>
                                          <p:attrName>style.rotation</p:attrName>
                                        </p:attrNameLst>
                                      </p:cBhvr>
                                      <p:tavLst>
                                        <p:tav tm="0">
                                          <p:val>
                                            <p:fltVal val="720"/>
                                          </p:val>
                                        </p:tav>
                                        <p:tav tm="100000">
                                          <p:val>
                                            <p:fltVal val="0"/>
                                          </p:val>
                                        </p:tav>
                                      </p:tavLst>
                                    </p:anim>
                                    <p:anim calcmode="lin" valueType="num">
                                      <p:cBhvr>
                                        <p:cTn id="13" dur="500" fill="hold"/>
                                        <p:tgtEl>
                                          <p:spTgt spid="2"/>
                                        </p:tgtEl>
                                        <p:attrNameLst>
                                          <p:attrName>ppt_h</p:attrName>
                                        </p:attrNameLst>
                                      </p:cBhvr>
                                      <p:tavLst>
                                        <p:tav tm="0">
                                          <p:val>
                                            <p:fltVal val="0"/>
                                          </p:val>
                                        </p:tav>
                                        <p:tav tm="100000">
                                          <p:val>
                                            <p:strVal val="#ppt_h"/>
                                          </p:val>
                                        </p:tav>
                                      </p:tavLst>
                                    </p:anim>
                                    <p:anim calcmode="lin" valueType="num">
                                      <p:cBhvr>
                                        <p:cTn id="14" dur="500" fill="hold"/>
                                        <p:tgtEl>
                                          <p:spTgt spid="2"/>
                                        </p:tgtEl>
                                        <p:attrNameLst>
                                          <p:attrName>ppt_w</p:attrName>
                                        </p:attrNameLst>
                                      </p:cBhvr>
                                      <p:tavLst>
                                        <p:tav tm="0">
                                          <p:val>
                                            <p:fltVal val="0"/>
                                          </p:val>
                                        </p:tav>
                                        <p:tav tm="100000">
                                          <p:val>
                                            <p:strVal val="#ppt_w"/>
                                          </p:val>
                                        </p:tav>
                                      </p:tavLst>
                                    </p:anim>
                                  </p:childTnLst>
                                </p:cTn>
                              </p:par>
                            </p:childTnLst>
                          </p:cTn>
                        </p:par>
                        <p:par>
                          <p:cTn id="15" fill="hold" nodeType="afterGroup">
                            <p:stCondLst>
                              <p:cond delay="1000"/>
                            </p:stCondLst>
                            <p:childTnLst>
                              <p:par>
                                <p:cTn id="16" presetID="52" presetClass="entr" presetSubtype="0" fill="hold" grpId="0" nodeType="afterEffect">
                                  <p:stCondLst>
                                    <p:cond delay="0"/>
                                  </p:stCondLst>
                                  <p:childTnLst>
                                    <p:set>
                                      <p:cBhvr>
                                        <p:cTn id="17" dur="1" fill="hold">
                                          <p:stCondLst>
                                            <p:cond delay="0"/>
                                          </p:stCondLst>
                                        </p:cTn>
                                        <p:tgtEl>
                                          <p:spTgt spid="11"/>
                                        </p:tgtEl>
                                        <p:attrNameLst>
                                          <p:attrName>style.visibility</p:attrName>
                                        </p:attrNameLst>
                                      </p:cBhvr>
                                      <p:to>
                                        <p:strVal val="visible"/>
                                      </p:to>
                                    </p:set>
                                    <p:animScale>
                                      <p:cBhvr>
                                        <p:cTn id="18" dur="500" decel="50000" fill="hold">
                                          <p:stCondLst>
                                            <p:cond delay="0"/>
                                          </p:stCondLst>
                                        </p:cTn>
                                        <p:tgtEl>
                                          <p:spTgt spid="11"/>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9" dur="500" decel="50000" fill="hold">
                                          <p:stCondLst>
                                            <p:cond delay="0"/>
                                          </p:stCondLst>
                                        </p:cTn>
                                        <p:tgtEl>
                                          <p:spTgt spid="11"/>
                                        </p:tgtEl>
                                        <p:attrNameLst>
                                          <p:attrName>ppt_x</p:attrName>
                                          <p:attrName>ppt_y</p:attrName>
                                        </p:attrNameLst>
                                      </p:cBhvr>
                                    </p:animMotion>
                                    <p:animEffect transition="in" filter="fade">
                                      <p:cBhvr>
                                        <p:cTn id="20" dur="500"/>
                                        <p:tgtEl>
                                          <p:spTgt spid="11"/>
                                        </p:tgtEl>
                                      </p:cBhvr>
                                    </p:animEffect>
                                  </p:childTnLst>
                                </p:cTn>
                              </p:par>
                            </p:childTnLst>
                          </p:cTn>
                        </p:par>
                        <p:par>
                          <p:cTn id="21" fill="hold" nodeType="afterGroup">
                            <p:stCondLst>
                              <p:cond delay="1500"/>
                            </p:stCondLst>
                            <p:childTnLst>
                              <p:par>
                                <p:cTn id="22" presetID="36" presetClass="emph" presetSubtype="0" fill="hold" grpId="0" nodeType="afterEffect">
                                  <p:stCondLst>
                                    <p:cond delay="0"/>
                                  </p:stCondLst>
                                  <p:iterate type="lt">
                                    <p:tmPct val="10000"/>
                                  </p:iterate>
                                  <p:childTnLst>
                                    <p:animScale>
                                      <p:cBhvr>
                                        <p:cTn id="23" dur="250" autoRev="1" fill="hold">
                                          <p:stCondLst>
                                            <p:cond delay="0"/>
                                          </p:stCondLst>
                                        </p:cTn>
                                        <p:tgtEl>
                                          <p:spTgt spid="5"/>
                                        </p:tgtEl>
                                      </p:cBhvr>
                                      <p:to x="80000" y="100000"/>
                                    </p:animScale>
                                    <p:anim by="(#ppt_w*0.10)" calcmode="lin" valueType="num">
                                      <p:cBhvr>
                                        <p:cTn id="24" dur="250" autoRev="1" fill="hold">
                                          <p:stCondLst>
                                            <p:cond delay="0"/>
                                          </p:stCondLst>
                                        </p:cTn>
                                        <p:tgtEl>
                                          <p:spTgt spid="5"/>
                                        </p:tgtEl>
                                        <p:attrNameLst>
                                          <p:attrName>ppt_x</p:attrName>
                                        </p:attrNameLst>
                                      </p:cBhvr>
                                    </p:anim>
                                    <p:anim by="(-#ppt_w*0.10)" calcmode="lin" valueType="num">
                                      <p:cBhvr>
                                        <p:cTn id="25" dur="250" autoRev="1" fill="hold">
                                          <p:stCondLst>
                                            <p:cond delay="0"/>
                                          </p:stCondLst>
                                        </p:cTn>
                                        <p:tgtEl>
                                          <p:spTgt spid="5"/>
                                        </p:tgtEl>
                                        <p:attrNameLst>
                                          <p:attrName>ppt_y</p:attrName>
                                        </p:attrNameLst>
                                      </p:cBhvr>
                                    </p:anim>
                                    <p:animRot by="-480000">
                                      <p:cBhvr>
                                        <p:cTn id="26" dur="250" autoRev="1"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11"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6" name="Arc 5"/>
          <p:cNvSpPr/>
          <p:nvPr/>
        </p:nvSpPr>
        <p:spPr>
          <a:xfrm rot="20086497">
            <a:off x="-161925" y="457200"/>
            <a:ext cx="3160713" cy="3057525"/>
          </a:xfrm>
          <a:prstGeom prst="arc">
            <a:avLst>
              <a:gd name="adj1" fmla="val 14204055"/>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7" name="Wave 6"/>
          <p:cNvSpPr/>
          <p:nvPr/>
        </p:nvSpPr>
        <p:spPr>
          <a:xfrm>
            <a:off x="5638800" y="3810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400" b="1" dirty="0"/>
              <a:t>فصل اول</a:t>
            </a:r>
            <a:endParaRPr lang="en-US" sz="2400" b="1" dirty="0"/>
          </a:p>
        </p:txBody>
      </p:sp>
      <p:sp>
        <p:nvSpPr>
          <p:cNvPr id="8" name="TextBox 7"/>
          <p:cNvSpPr txBox="1">
            <a:spLocks noChangeArrowheads="1"/>
          </p:cNvSpPr>
          <p:nvPr/>
        </p:nvSpPr>
        <p:spPr bwMode="auto">
          <a:xfrm>
            <a:off x="609600" y="1447800"/>
            <a:ext cx="7848600"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lnSpc>
                <a:spcPct val="150000"/>
              </a:lnSpc>
            </a:pPr>
            <a:r>
              <a:rPr lang="fa-IR" sz="2000" b="1" dirty="0"/>
              <a:t>بازارهای الکترونیکی</a:t>
            </a:r>
            <a:endParaRPr lang="en-US" sz="2000" dirty="0"/>
          </a:p>
          <a:p>
            <a:pPr algn="r" rtl="1" eaLnBrk="1" hangingPunct="1">
              <a:lnSpc>
                <a:spcPct val="150000"/>
              </a:lnSpc>
            </a:pPr>
            <a:r>
              <a:rPr lang="fa-IR" dirty="0"/>
              <a:t>بازارهای الکترونیکی چه خصوصی و چه عمومی می توانند کارایی تجاری را بهینه نموده، اعضاء خود را قادر سازند که به صورت جهانی رقابت نمایند</a:t>
            </a:r>
            <a:r>
              <a:rPr lang="fa-IR" b="1" dirty="0"/>
              <a:t>.</a:t>
            </a:r>
            <a:endParaRPr lang="en-US" dirty="0"/>
          </a:p>
          <a:p>
            <a:pPr algn="r" eaLnBrk="1" hangingPunct="1">
              <a:lnSpc>
                <a:spcPct val="150000"/>
              </a:lnSpc>
            </a:pPr>
            <a:endParaRPr lang="en-US" dirty="0"/>
          </a:p>
        </p:txBody>
      </p:sp>
      <p:sp>
        <p:nvSpPr>
          <p:cNvPr id="9" name="TextBox 8"/>
          <p:cNvSpPr txBox="1">
            <a:spLocks noChangeArrowheads="1"/>
          </p:cNvSpPr>
          <p:nvPr/>
        </p:nvSpPr>
        <p:spPr bwMode="auto">
          <a:xfrm>
            <a:off x="685800" y="2895600"/>
            <a:ext cx="7772400"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lnSpc>
                <a:spcPct val="150000"/>
              </a:lnSpc>
            </a:pPr>
            <a:r>
              <a:rPr lang="fa-IR" sz="2000" b="1"/>
              <a:t>کوتاه نمودن چرخه زمانی و زمانی تجلی ایده</a:t>
            </a:r>
            <a:endParaRPr lang="en-US" sz="2000"/>
          </a:p>
          <a:p>
            <a:pPr algn="r" rtl="1" eaLnBrk="1" hangingPunct="1">
              <a:lnSpc>
                <a:spcPct val="150000"/>
              </a:lnSpc>
            </a:pPr>
            <a:r>
              <a:rPr lang="fa-IR"/>
              <a:t>کوتاه نمودن چرخه زمانی- کوتاه نمودن زمانی که یک سازمان برای کامل نمودن یک فعالیت بهره ور از ابتدا تا انتها صرف می کند – برای افزایش بهره وری و قدرت رقابت بسیار مهم است.</a:t>
            </a:r>
            <a:endParaRPr lang="en-US"/>
          </a:p>
          <a:p>
            <a:pPr algn="r" eaLnBrk="1" hangingPunct="1">
              <a:lnSpc>
                <a:spcPct val="150000"/>
              </a:lnSpc>
            </a:pPr>
            <a:endParaRPr lang="en-US"/>
          </a:p>
        </p:txBody>
      </p:sp>
      <p:sp>
        <p:nvSpPr>
          <p:cNvPr id="11" name="TextBox 10"/>
          <p:cNvSpPr txBox="1">
            <a:spLocks noChangeArrowheads="1"/>
          </p:cNvSpPr>
          <p:nvPr/>
        </p:nvSpPr>
        <p:spPr bwMode="auto">
          <a:xfrm>
            <a:off x="457200" y="4191000"/>
            <a:ext cx="80010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lnSpc>
                <a:spcPct val="150000"/>
              </a:lnSpc>
            </a:pPr>
            <a:r>
              <a:rPr lang="fa-IR" sz="2000" b="1"/>
              <a:t>توانمند سازی کارکنان و کارهمکارانه</a:t>
            </a:r>
            <a:endParaRPr lang="en-US" sz="2000"/>
          </a:p>
          <a:p>
            <a:pPr algn="r" eaLnBrk="1" hangingPunct="1">
              <a:lnSpc>
                <a:spcPct val="150000"/>
              </a:lnSpc>
            </a:pPr>
            <a:r>
              <a:rPr lang="fa-IR"/>
              <a:t>تفویض اختیار به کارکنان جهت تصمیم گیری و انجام امور، استراتژی است که توسط بسیاری از سازمان ها به عنوان بخشی از برنامه بهبود بهره وری یا مدیریت ارتباط با مشتری             بکار گرفته می شود.</a:t>
            </a:r>
            <a:endParaRPr lang="en-US"/>
          </a:p>
        </p:txBody>
      </p:sp>
      <p:sp>
        <p:nvSpPr>
          <p:cNvPr id="12" name="TextBox 11"/>
          <p:cNvSpPr txBox="1">
            <a:spLocks noChangeArrowheads="1"/>
          </p:cNvSpPr>
          <p:nvPr/>
        </p:nvSpPr>
        <p:spPr bwMode="auto">
          <a:xfrm>
            <a:off x="2133600" y="5105400"/>
            <a:ext cx="863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b="1"/>
              <a:t>)</a:t>
            </a:r>
            <a:r>
              <a:rPr lang="en-US" b="1"/>
              <a:t>CRM</a:t>
            </a:r>
            <a:r>
              <a:rPr lang="fa-IR" b="1"/>
              <a:t>(</a:t>
            </a:r>
            <a:endParaRPr lang="en-US" b="1"/>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par>
                          <p:cTn id="8" fill="hold" nodeType="afterGroup">
                            <p:stCondLst>
                              <p:cond delay="500"/>
                            </p:stCondLst>
                            <p:childTnLst>
                              <p:par>
                                <p:cTn id="9" presetID="29"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p:cTn id="11" dur="500" fill="hold"/>
                                        <p:tgtEl>
                                          <p:spTgt spid="8"/>
                                        </p:tgtEl>
                                        <p:attrNameLst>
                                          <p:attrName>ppt_x</p:attrName>
                                        </p:attrNameLst>
                                      </p:cBhvr>
                                      <p:tavLst>
                                        <p:tav tm="0">
                                          <p:val>
                                            <p:strVal val="#ppt_x-.2"/>
                                          </p:val>
                                        </p:tav>
                                        <p:tav tm="100000">
                                          <p:val>
                                            <p:strVal val="#ppt_x"/>
                                          </p:val>
                                        </p:tav>
                                      </p:tavLst>
                                    </p:anim>
                                    <p:anim calcmode="lin" valueType="num">
                                      <p:cBhvr>
                                        <p:cTn id="12" dur="5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13" dur="500"/>
                                        <p:tgtEl>
                                          <p:spTgt spid="8"/>
                                        </p:tgtEl>
                                      </p:cBhvr>
                                    </p:animEffect>
                                  </p:childTnLst>
                                </p:cTn>
                              </p:par>
                            </p:childTnLst>
                          </p:cTn>
                        </p:par>
                        <p:par>
                          <p:cTn id="14" fill="hold" nodeType="afterGroup">
                            <p:stCondLst>
                              <p:cond delay="1000"/>
                            </p:stCondLst>
                            <p:childTnLst>
                              <p:par>
                                <p:cTn id="15" presetID="29" presetClass="entr" presetSubtype="0" fill="hold" grpId="0" nodeType="after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p:cTn id="17" dur="1000" fill="hold"/>
                                        <p:tgtEl>
                                          <p:spTgt spid="9"/>
                                        </p:tgtEl>
                                        <p:attrNameLst>
                                          <p:attrName>ppt_x</p:attrName>
                                        </p:attrNameLst>
                                      </p:cBhvr>
                                      <p:tavLst>
                                        <p:tav tm="0">
                                          <p:val>
                                            <p:strVal val="#ppt_x-.2"/>
                                          </p:val>
                                        </p:tav>
                                        <p:tav tm="100000">
                                          <p:val>
                                            <p:strVal val="#ppt_x"/>
                                          </p:val>
                                        </p:tav>
                                      </p:tavLst>
                                    </p:anim>
                                    <p:anim calcmode="lin" valueType="num">
                                      <p:cBhvr>
                                        <p:cTn id="18"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19" dur="1000"/>
                                        <p:tgtEl>
                                          <p:spTgt spid="9"/>
                                        </p:tgtEl>
                                      </p:cBhvr>
                                    </p:animEffect>
                                  </p:childTnLst>
                                </p:cTn>
                              </p:par>
                            </p:childTnLst>
                          </p:cTn>
                        </p:par>
                        <p:par>
                          <p:cTn id="20" fill="hold" nodeType="afterGroup">
                            <p:stCondLst>
                              <p:cond delay="2000"/>
                            </p:stCondLst>
                            <p:childTnLst>
                              <p:par>
                                <p:cTn id="21" presetID="43" presetClass="entr" presetSubtype="0" fill="hold" grpId="0" nodeType="after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fade">
                                      <p:cBhvr>
                                        <p:cTn id="23" dur="50"/>
                                        <p:tgtEl>
                                          <p:spTgt spid="11"/>
                                        </p:tgtEl>
                                      </p:cBhvr>
                                    </p:animEffect>
                                    <p:anim calcmode="lin" valueType="num">
                                      <p:cBhvr>
                                        <p:cTn id="24" dur="200" fill="hold"/>
                                        <p:tgtEl>
                                          <p:spTgt spid="11"/>
                                        </p:tgtEl>
                                        <p:attrNameLst>
                                          <p:attrName>ppt_x</p:attrName>
                                        </p:attrNameLst>
                                      </p:cBhvr>
                                      <p:tavLst>
                                        <p:tav tm="0">
                                          <p:val>
                                            <p:strVal val="#ppt_x"/>
                                          </p:val>
                                        </p:tav>
                                        <p:tav tm="100000">
                                          <p:val>
                                            <p:strVal val="#ppt_x"/>
                                          </p:val>
                                        </p:tav>
                                      </p:tavLst>
                                    </p:anim>
                                    <p:anim calcmode="lin" valueType="num">
                                      <p:cBhvr>
                                        <p:cTn id="25" dur="200" fill="hold"/>
                                        <p:tgtEl>
                                          <p:spTgt spid="11"/>
                                        </p:tgtEl>
                                        <p:attrNameLst>
                                          <p:attrName>ppt_y</p:attrName>
                                        </p:attrNameLst>
                                      </p:cBhvr>
                                      <p:tavLst>
                                        <p:tav tm="0">
                                          <p:val>
                                            <p:strVal val="#ppt_y+0.31"/>
                                          </p:val>
                                        </p:tav>
                                        <p:tav tm="100000">
                                          <p:val>
                                            <p:strVal val="#ppt_y+0.31"/>
                                          </p:val>
                                        </p:tav>
                                      </p:tavLst>
                                    </p:anim>
                                    <p:anim calcmode="lin" valueType="num">
                                      <p:cBhvr>
                                        <p:cTn id="26" dur="300" decel="50000" fill="hold">
                                          <p:stCondLst>
                                            <p:cond delay="200"/>
                                          </p:stCondLst>
                                        </p:cTn>
                                        <p:tgtEl>
                                          <p:spTgt spid="11"/>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7" dur="300" decel="50000" fill="hold">
                                          <p:stCondLst>
                                            <p:cond delay="200"/>
                                          </p:stCondLst>
                                        </p:cTn>
                                        <p:tgtEl>
                                          <p:spTgt spid="11"/>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par>
                          <p:cTn id="28" fill="hold" nodeType="afterGroup">
                            <p:stCondLst>
                              <p:cond delay="2500"/>
                            </p:stCondLst>
                            <p:childTnLst>
                              <p:par>
                                <p:cTn id="29" presetID="23" presetClass="entr" presetSubtype="16" fill="hold" grpId="0" nodeType="after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p:cTn id="31" dur="500" fill="hold"/>
                                        <p:tgtEl>
                                          <p:spTgt spid="12"/>
                                        </p:tgtEl>
                                        <p:attrNameLst>
                                          <p:attrName>ppt_w</p:attrName>
                                        </p:attrNameLst>
                                      </p:cBhvr>
                                      <p:tavLst>
                                        <p:tav tm="0">
                                          <p:val>
                                            <p:fltVal val="0"/>
                                          </p:val>
                                        </p:tav>
                                        <p:tav tm="100000">
                                          <p:val>
                                            <p:strVal val="#ppt_w"/>
                                          </p:val>
                                        </p:tav>
                                      </p:tavLst>
                                    </p:anim>
                                    <p:anim calcmode="lin" valueType="num">
                                      <p:cBhvr>
                                        <p:cTn id="32" dur="500" fill="hold"/>
                                        <p:tgtEl>
                                          <p:spTgt spid="12"/>
                                        </p:tgtEl>
                                        <p:attrNameLst>
                                          <p:attrName>ppt_h</p:attrName>
                                        </p:attrNameLst>
                                      </p:cBhvr>
                                      <p:tavLst>
                                        <p:tav tm="0">
                                          <p:val>
                                            <p:fltVal val="0"/>
                                          </p:val>
                                        </p:tav>
                                        <p:tav tm="100000">
                                          <p:val>
                                            <p:strVal val="#ppt_h"/>
                                          </p:val>
                                        </p:tav>
                                      </p:tavLst>
                                    </p:anim>
                                  </p:childTnLst>
                                </p:cTn>
                              </p:par>
                            </p:childTnLst>
                          </p:cTn>
                        </p:par>
                        <p:par>
                          <p:cTn id="33" fill="hold" nodeType="afterGroup">
                            <p:stCondLst>
                              <p:cond delay="3000"/>
                            </p:stCondLst>
                            <p:childTnLst>
                              <p:par>
                                <p:cTn id="34" presetID="36" presetClass="emph" presetSubtype="0" fill="hold" grpId="0" nodeType="afterEffect">
                                  <p:stCondLst>
                                    <p:cond delay="0"/>
                                  </p:stCondLst>
                                  <p:iterate type="lt">
                                    <p:tmPct val="10000"/>
                                  </p:iterate>
                                  <p:childTnLst>
                                    <p:animScale>
                                      <p:cBhvr>
                                        <p:cTn id="35" dur="250" autoRev="1" fill="hold">
                                          <p:stCondLst>
                                            <p:cond delay="0"/>
                                          </p:stCondLst>
                                        </p:cTn>
                                        <p:tgtEl>
                                          <p:spTgt spid="5"/>
                                        </p:tgtEl>
                                      </p:cBhvr>
                                      <p:to x="80000" y="100000"/>
                                    </p:animScale>
                                    <p:anim by="(#ppt_w*0.10)" calcmode="lin" valueType="num">
                                      <p:cBhvr>
                                        <p:cTn id="36" dur="250" autoRev="1" fill="hold">
                                          <p:stCondLst>
                                            <p:cond delay="0"/>
                                          </p:stCondLst>
                                        </p:cTn>
                                        <p:tgtEl>
                                          <p:spTgt spid="5"/>
                                        </p:tgtEl>
                                        <p:attrNameLst>
                                          <p:attrName>ppt_x</p:attrName>
                                        </p:attrNameLst>
                                      </p:cBhvr>
                                    </p:anim>
                                    <p:anim by="(-#ppt_w*0.10)" calcmode="lin" valueType="num">
                                      <p:cBhvr>
                                        <p:cTn id="37" dur="250" autoRev="1" fill="hold">
                                          <p:stCondLst>
                                            <p:cond delay="0"/>
                                          </p:stCondLst>
                                        </p:cTn>
                                        <p:tgtEl>
                                          <p:spTgt spid="5"/>
                                        </p:tgtEl>
                                        <p:attrNameLst>
                                          <p:attrName>ppt_y</p:attrName>
                                        </p:attrNameLst>
                                      </p:cBhvr>
                                    </p:anim>
                                    <p:animRot by="-480000">
                                      <p:cBhvr>
                                        <p:cTn id="38" dur="250" autoRev="1"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8" grpId="0"/>
      <p:bldP spid="9" grpId="0"/>
      <p:bldP spid="11" grpId="0"/>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050"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1"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6" name="Arc 5"/>
          <p:cNvSpPr/>
          <p:nvPr/>
        </p:nvSpPr>
        <p:spPr>
          <a:xfrm rot="20086497">
            <a:off x="-161925" y="457200"/>
            <a:ext cx="3160713" cy="3057525"/>
          </a:xfrm>
          <a:prstGeom prst="arc">
            <a:avLst>
              <a:gd name="adj1" fmla="val 15009015"/>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6" name="Flowchart: Multidocument 15"/>
          <p:cNvSpPr/>
          <p:nvPr/>
        </p:nvSpPr>
        <p:spPr>
          <a:xfrm>
            <a:off x="990600" y="1676400"/>
            <a:ext cx="7239000" cy="4267200"/>
          </a:xfrm>
          <a:prstGeom prst="flowChartMultidocument">
            <a:avLst/>
          </a:prstGeom>
          <a:ln>
            <a:solidFill>
              <a:srgbClr val="D34817"/>
            </a:solidFill>
          </a:ln>
        </p:spPr>
        <p:style>
          <a:lnRef idx="2">
            <a:schemeClr val="accent6"/>
          </a:lnRef>
          <a:fillRef idx="1">
            <a:schemeClr val="lt1"/>
          </a:fillRef>
          <a:effectRef idx="0">
            <a:schemeClr val="accent6"/>
          </a:effectRef>
          <a:fontRef idx="minor">
            <a:schemeClr val="dk1"/>
          </a:fontRef>
        </p:style>
        <p:txBody>
          <a:bodyPr anchor="ctr"/>
          <a:lstStyle/>
          <a:p>
            <a:pPr algn="ctr">
              <a:lnSpc>
                <a:spcPct val="150000"/>
              </a:lnSpc>
              <a:defRPr/>
            </a:pPr>
            <a:r>
              <a:rPr lang="fa-IR" sz="2000" b="1" dirty="0"/>
              <a:t>مبانی تجارت الکترونیکی</a:t>
            </a:r>
          </a:p>
          <a:p>
            <a:pPr algn="ctr">
              <a:lnSpc>
                <a:spcPct val="150000"/>
              </a:lnSpc>
              <a:defRPr/>
            </a:pPr>
            <a:r>
              <a:rPr lang="fa-IR" sz="2000" b="1" dirty="0"/>
              <a:t>استاد : آقای قریب نواز </a:t>
            </a:r>
          </a:p>
          <a:p>
            <a:pPr algn="ctr">
              <a:lnSpc>
                <a:spcPct val="150000"/>
              </a:lnSpc>
              <a:defRPr/>
            </a:pPr>
            <a:endParaRPr lang="en-US" sz="2000" b="1" dirty="0" smtClean="0"/>
          </a:p>
          <a:p>
            <a:pPr algn="ctr">
              <a:lnSpc>
                <a:spcPct val="150000"/>
              </a:lnSpc>
              <a:defRPr/>
            </a:pPr>
            <a:r>
              <a:rPr lang="fa-IR" sz="2000" b="1" dirty="0" smtClean="0"/>
              <a:t>دانشجو</a:t>
            </a:r>
            <a:r>
              <a:rPr lang="fa-IR" sz="2000" b="1" dirty="0"/>
              <a:t>: زهرا </a:t>
            </a:r>
            <a:r>
              <a:rPr lang="fa-IR" sz="2000" b="1" dirty="0" smtClean="0"/>
              <a:t>میرزایی</a:t>
            </a:r>
            <a:endParaRPr lang="fa-IR" sz="2000" b="1" dirty="0"/>
          </a:p>
        </p:txBody>
      </p:sp>
      <p:sp>
        <p:nvSpPr>
          <p:cNvPr id="7175" name="TextBox 16"/>
          <p:cNvSpPr txBox="1">
            <a:spLocks noChangeArrowheads="1"/>
          </p:cNvSpPr>
          <p:nvPr/>
        </p:nvSpPr>
        <p:spPr bwMode="auto">
          <a:xfrm>
            <a:off x="2159000" y="4953000"/>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b="1"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par>
                          <p:cTn id="8" fill="hold" nodeType="afterGroup">
                            <p:stCondLst>
                              <p:cond delay="1950"/>
                            </p:stCondLst>
                            <p:childTnLst>
                              <p:par>
                                <p:cTn id="9" presetID="20" presetClass="entr" presetSubtype="0" fill="hold" grpId="0" nodeType="after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wedge">
                                      <p:cBhvr>
                                        <p:cTn id="11" dur="500"/>
                                        <p:tgtEl>
                                          <p:spTgt spid="16"/>
                                        </p:tgtEl>
                                      </p:cBhvr>
                                    </p:animEffect>
                                  </p:childTnLst>
                                </p:cTn>
                              </p:par>
                            </p:childTnLst>
                          </p:cTn>
                        </p:par>
                        <p:par>
                          <p:cTn id="12" fill="hold" nodeType="afterGroup">
                            <p:stCondLst>
                              <p:cond delay="2450"/>
                            </p:stCondLst>
                            <p:childTnLst>
                              <p:par>
                                <p:cTn id="13" presetID="18" presetClass="entr" presetSubtype="12" fill="hold" grpId="0" nodeType="afterEffect" nodePh="1">
                                  <p:stCondLst>
                                    <p:cond delay="0"/>
                                  </p:stCondLst>
                                  <p:endCondLst>
                                    <p:cond evt="begin" delay="0">
                                      <p:tn val="13"/>
                                    </p:cond>
                                  </p:endCondLst>
                                  <p:childTnLst>
                                    <p:set>
                                      <p:cBhvr>
                                        <p:cTn id="14" dur="1" fill="hold">
                                          <p:stCondLst>
                                            <p:cond delay="0"/>
                                          </p:stCondLst>
                                        </p:cTn>
                                        <p:tgtEl>
                                          <p:spTgt spid="7175"/>
                                        </p:tgtEl>
                                        <p:attrNameLst>
                                          <p:attrName>style.visibility</p:attrName>
                                        </p:attrNameLst>
                                      </p:cBhvr>
                                      <p:to>
                                        <p:strVal val="visible"/>
                                      </p:to>
                                    </p:set>
                                    <p:animEffect transition="in" filter="strips(downLeft)">
                                      <p:cBhvr>
                                        <p:cTn id="15" dur="500"/>
                                        <p:tgtEl>
                                          <p:spTgt spid="7175"/>
                                        </p:tgtEl>
                                      </p:cBhvr>
                                    </p:animEffect>
                                  </p:childTnLst>
                                </p:cTn>
                              </p:par>
                            </p:childTnLst>
                          </p:cTn>
                        </p:par>
                        <p:par>
                          <p:cTn id="16" fill="hold" nodeType="afterGroup">
                            <p:stCondLst>
                              <p:cond delay="2950"/>
                            </p:stCondLst>
                            <p:childTnLst>
                              <p:par>
                                <p:cTn id="17" presetID="36" presetClass="emph" presetSubtype="0" fill="hold" grpId="0" nodeType="afterEffect">
                                  <p:stCondLst>
                                    <p:cond delay="0"/>
                                  </p:stCondLst>
                                  <p:iterate type="lt">
                                    <p:tmPct val="10000"/>
                                  </p:iterate>
                                  <p:childTnLst>
                                    <p:animScale>
                                      <p:cBhvr>
                                        <p:cTn id="18" dur="250" autoRev="1" fill="hold">
                                          <p:stCondLst>
                                            <p:cond delay="0"/>
                                          </p:stCondLst>
                                        </p:cTn>
                                        <p:tgtEl>
                                          <p:spTgt spid="5"/>
                                        </p:tgtEl>
                                      </p:cBhvr>
                                      <p:to x="80000" y="100000"/>
                                    </p:animScale>
                                    <p:anim by="(#ppt_w*0.10)" calcmode="lin" valueType="num">
                                      <p:cBhvr>
                                        <p:cTn id="19" dur="250" autoRev="1" fill="hold">
                                          <p:stCondLst>
                                            <p:cond delay="0"/>
                                          </p:stCondLst>
                                        </p:cTn>
                                        <p:tgtEl>
                                          <p:spTgt spid="5"/>
                                        </p:tgtEl>
                                        <p:attrNameLst>
                                          <p:attrName>ppt_x</p:attrName>
                                        </p:attrNameLst>
                                      </p:cBhvr>
                                    </p:anim>
                                    <p:anim by="(-#ppt_w*0.10)" calcmode="lin" valueType="num">
                                      <p:cBhvr>
                                        <p:cTn id="20" dur="250" autoRev="1" fill="hold">
                                          <p:stCondLst>
                                            <p:cond delay="0"/>
                                          </p:stCondLst>
                                        </p:cTn>
                                        <p:tgtEl>
                                          <p:spTgt spid="5"/>
                                        </p:tgtEl>
                                        <p:attrNameLst>
                                          <p:attrName>ppt_y</p:attrName>
                                        </p:attrNameLst>
                                      </p:cBhvr>
                                    </p:anim>
                                    <p:animRot by="-480000">
                                      <p:cBhvr>
                                        <p:cTn id="21" dur="250" autoRev="1"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16" grpId="0" animBg="1"/>
      <p:bldP spid="7175"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19"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6" name="Arc 5"/>
          <p:cNvSpPr/>
          <p:nvPr/>
        </p:nvSpPr>
        <p:spPr>
          <a:xfrm rot="20086497">
            <a:off x="-161925" y="457200"/>
            <a:ext cx="3160713" cy="3057525"/>
          </a:xfrm>
          <a:prstGeom prst="arc">
            <a:avLst>
              <a:gd name="adj1" fmla="val 14204055"/>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7" name="Wave 6"/>
          <p:cNvSpPr/>
          <p:nvPr/>
        </p:nvSpPr>
        <p:spPr>
          <a:xfrm>
            <a:off x="5638800" y="3810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400" b="1" dirty="0"/>
              <a:t>فصل اول</a:t>
            </a:r>
            <a:endParaRPr lang="en-US" sz="2400" b="1" dirty="0"/>
          </a:p>
        </p:txBody>
      </p:sp>
      <p:sp>
        <p:nvSpPr>
          <p:cNvPr id="8" name="TextBox 7"/>
          <p:cNvSpPr txBox="1">
            <a:spLocks noChangeArrowheads="1"/>
          </p:cNvSpPr>
          <p:nvPr/>
        </p:nvSpPr>
        <p:spPr bwMode="auto">
          <a:xfrm>
            <a:off x="609600" y="1600200"/>
            <a:ext cx="79248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lnSpc>
                <a:spcPct val="150000"/>
              </a:lnSpc>
            </a:pPr>
            <a:r>
              <a:rPr lang="fa-IR" sz="2000" b="1"/>
              <a:t>بهبود در زنجیره تأمین</a:t>
            </a:r>
            <a:endParaRPr lang="en-US" sz="2000"/>
          </a:p>
          <a:p>
            <a:pPr algn="r" eaLnBrk="1" hangingPunct="1">
              <a:lnSpc>
                <a:spcPct val="150000"/>
              </a:lnSpc>
            </a:pPr>
            <a:r>
              <a:rPr lang="fa-IR"/>
              <a:t>تجارت الکترونیکی می تواند به کاهش تاخیرهای زنجیره تأمین، کاهش موجودیها و حذف دیگر ناکارامدیها کمک نماید.</a:t>
            </a:r>
            <a:endParaRPr lang="en-US"/>
          </a:p>
        </p:txBody>
      </p:sp>
      <p:sp>
        <p:nvSpPr>
          <p:cNvPr id="9" name="TextBox 8"/>
          <p:cNvSpPr txBox="1">
            <a:spLocks noChangeArrowheads="1"/>
          </p:cNvSpPr>
          <p:nvPr/>
        </p:nvSpPr>
        <p:spPr bwMode="auto">
          <a:xfrm>
            <a:off x="914400" y="3048000"/>
            <a:ext cx="7543800" cy="133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lnSpc>
                <a:spcPct val="150000"/>
              </a:lnSpc>
            </a:pPr>
            <a:r>
              <a:rPr lang="fa-IR" sz="2000" b="1"/>
              <a:t>سفارشی نمودن انبوه</a:t>
            </a:r>
            <a:endParaRPr lang="en-US" sz="2000"/>
          </a:p>
          <a:p>
            <a:pPr algn="r" eaLnBrk="1" hangingPunct="1">
              <a:lnSpc>
                <a:spcPct val="150000"/>
              </a:lnSpc>
            </a:pPr>
            <a:r>
              <a:rPr lang="fa-IR"/>
              <a:t>از آنجائیکه مشتریان امروزی تقاضای کالاها و خدمات سفارشی شده را دارند، مشکل سازمان اینست که چگونه سفارشی نمودن را فراهم نموده و چگونه آن را به صورت کارا ارائه نمایند.</a:t>
            </a:r>
            <a:endParaRPr lang="en-US"/>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par>
                          <p:cTn id="8" fill="hold" nodeType="afterGroup">
                            <p:stCondLst>
                              <p:cond delay="500"/>
                            </p:stCondLst>
                            <p:childTnLst>
                              <p:par>
                                <p:cTn id="9" presetID="20"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wedge">
                                      <p:cBhvr>
                                        <p:cTn id="11" dur="500"/>
                                        <p:tgtEl>
                                          <p:spTgt spid="8"/>
                                        </p:tgtEl>
                                      </p:cBhvr>
                                    </p:animEffect>
                                  </p:childTnLst>
                                </p:cTn>
                              </p:par>
                            </p:childTnLst>
                          </p:cTn>
                        </p:par>
                        <p:par>
                          <p:cTn id="12" fill="hold" nodeType="afterGroup">
                            <p:stCondLst>
                              <p:cond delay="1000"/>
                            </p:stCondLst>
                            <p:childTnLst>
                              <p:par>
                                <p:cTn id="13" presetID="55" presetClass="entr" presetSubtype="0" fill="hold" grpId="0" nodeType="after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p:cTn id="15" dur="500" fill="hold"/>
                                        <p:tgtEl>
                                          <p:spTgt spid="9"/>
                                        </p:tgtEl>
                                        <p:attrNameLst>
                                          <p:attrName>ppt_w</p:attrName>
                                        </p:attrNameLst>
                                      </p:cBhvr>
                                      <p:tavLst>
                                        <p:tav tm="0">
                                          <p:val>
                                            <p:strVal val="#ppt_w*0.70"/>
                                          </p:val>
                                        </p:tav>
                                        <p:tav tm="100000">
                                          <p:val>
                                            <p:strVal val="#ppt_w"/>
                                          </p:val>
                                        </p:tav>
                                      </p:tavLst>
                                    </p:anim>
                                    <p:anim calcmode="lin" valueType="num">
                                      <p:cBhvr>
                                        <p:cTn id="16" dur="500" fill="hold"/>
                                        <p:tgtEl>
                                          <p:spTgt spid="9"/>
                                        </p:tgtEl>
                                        <p:attrNameLst>
                                          <p:attrName>ppt_h</p:attrName>
                                        </p:attrNameLst>
                                      </p:cBhvr>
                                      <p:tavLst>
                                        <p:tav tm="0">
                                          <p:val>
                                            <p:strVal val="#ppt_h"/>
                                          </p:val>
                                        </p:tav>
                                        <p:tav tm="100000">
                                          <p:val>
                                            <p:strVal val="#ppt_h"/>
                                          </p:val>
                                        </p:tav>
                                      </p:tavLst>
                                    </p:anim>
                                    <p:animEffect transition="in" filter="fade">
                                      <p:cBhvr>
                                        <p:cTn id="17" dur="500"/>
                                        <p:tgtEl>
                                          <p:spTgt spid="9"/>
                                        </p:tgtEl>
                                      </p:cBhvr>
                                    </p:animEffect>
                                  </p:childTnLst>
                                </p:cTn>
                              </p:par>
                            </p:childTnLst>
                          </p:cTn>
                        </p:par>
                        <p:par>
                          <p:cTn id="18" fill="hold" nodeType="afterGroup">
                            <p:stCondLst>
                              <p:cond delay="1500"/>
                            </p:stCondLst>
                            <p:childTnLst>
                              <p:par>
                                <p:cTn id="19" presetID="36" presetClass="emph" presetSubtype="0" fill="hold" grpId="0" nodeType="afterEffect">
                                  <p:stCondLst>
                                    <p:cond delay="0"/>
                                  </p:stCondLst>
                                  <p:iterate type="lt">
                                    <p:tmPct val="10000"/>
                                  </p:iterate>
                                  <p:childTnLst>
                                    <p:animScale>
                                      <p:cBhvr>
                                        <p:cTn id="20" dur="250" autoRev="1" fill="hold">
                                          <p:stCondLst>
                                            <p:cond delay="0"/>
                                          </p:stCondLst>
                                        </p:cTn>
                                        <p:tgtEl>
                                          <p:spTgt spid="5"/>
                                        </p:tgtEl>
                                      </p:cBhvr>
                                      <p:to x="80000" y="100000"/>
                                    </p:animScale>
                                    <p:anim by="(#ppt_w*0.10)" calcmode="lin" valueType="num">
                                      <p:cBhvr>
                                        <p:cTn id="21" dur="250" autoRev="1" fill="hold">
                                          <p:stCondLst>
                                            <p:cond delay="0"/>
                                          </p:stCondLst>
                                        </p:cTn>
                                        <p:tgtEl>
                                          <p:spTgt spid="5"/>
                                        </p:tgtEl>
                                        <p:attrNameLst>
                                          <p:attrName>ppt_x</p:attrName>
                                        </p:attrNameLst>
                                      </p:cBhvr>
                                    </p:anim>
                                    <p:anim by="(-#ppt_w*0.10)" calcmode="lin" valueType="num">
                                      <p:cBhvr>
                                        <p:cTn id="22" dur="250" autoRev="1" fill="hold">
                                          <p:stCondLst>
                                            <p:cond delay="0"/>
                                          </p:stCondLst>
                                        </p:cTn>
                                        <p:tgtEl>
                                          <p:spTgt spid="5"/>
                                        </p:tgtEl>
                                        <p:attrNameLst>
                                          <p:attrName>ppt_y</p:attrName>
                                        </p:attrNameLst>
                                      </p:cBhvr>
                                    </p:anim>
                                    <p:animRot by="-480000">
                                      <p:cBhvr>
                                        <p:cTn id="23" dur="250" autoRev="1"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8" grpId="0"/>
      <p:bldP spid="9"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3"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6" name="Arc 5"/>
          <p:cNvSpPr/>
          <p:nvPr/>
        </p:nvSpPr>
        <p:spPr>
          <a:xfrm rot="20086497">
            <a:off x="-161925" y="457200"/>
            <a:ext cx="3160713" cy="3057525"/>
          </a:xfrm>
          <a:prstGeom prst="arc">
            <a:avLst>
              <a:gd name="adj1" fmla="val 14204055"/>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7" name="Wave 6"/>
          <p:cNvSpPr/>
          <p:nvPr/>
        </p:nvSpPr>
        <p:spPr>
          <a:xfrm>
            <a:off x="5638800" y="3810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400" b="1" dirty="0"/>
              <a:t>فصل اول</a:t>
            </a:r>
            <a:endParaRPr lang="en-US" sz="2400" b="1" dirty="0"/>
          </a:p>
        </p:txBody>
      </p:sp>
      <p:graphicFrame>
        <p:nvGraphicFramePr>
          <p:cNvPr id="11" name="Table 10"/>
          <p:cNvGraphicFramePr>
            <a:graphicFrameLocks noGrp="1"/>
          </p:cNvGraphicFramePr>
          <p:nvPr/>
        </p:nvGraphicFramePr>
        <p:xfrm>
          <a:off x="2590800" y="1447800"/>
          <a:ext cx="5870575" cy="3505201"/>
        </p:xfrm>
        <a:graphic>
          <a:graphicData uri="http://schemas.openxmlformats.org/drawingml/2006/table">
            <a:tbl>
              <a:tblPr rtl="1"/>
              <a:tblGrid>
                <a:gridCol w="2935287">
                  <a:extLst>
                    <a:ext uri="{9D8B030D-6E8A-4147-A177-3AD203B41FA5}">
                      <a16:colId xmlns:a16="http://schemas.microsoft.com/office/drawing/2014/main" val="20000"/>
                    </a:ext>
                  </a:extLst>
                </a:gridCol>
                <a:gridCol w="2935288">
                  <a:extLst>
                    <a:ext uri="{9D8B030D-6E8A-4147-A177-3AD203B41FA5}">
                      <a16:colId xmlns:a16="http://schemas.microsoft.com/office/drawing/2014/main" val="20001"/>
                    </a:ext>
                  </a:extLst>
                </a:gridCol>
              </a:tblGrid>
              <a:tr h="344488">
                <a:tc>
                  <a:txBody>
                    <a:bodyPr/>
                    <a:lstStyle>
                      <a:lvl1pPr eaLnBrk="0" hangingPunct="0">
                        <a:spcBef>
                          <a:spcPts val="250"/>
                        </a:spcBef>
                        <a:buClr>
                          <a:schemeClr val="accent1"/>
                        </a:buClr>
                        <a:buSzPct val="80000"/>
                        <a:buFont typeface="Wingdings 2" panose="05020102010507070707" pitchFamily="18" charset="2"/>
                        <a:tabLst>
                          <a:tab pos="531813" algn="r"/>
                        </a:tabLst>
                        <a:defRPr sz="2400">
                          <a:solidFill>
                            <a:schemeClr val="tx1"/>
                          </a:solidFill>
                          <a:latin typeface="Verdana" panose="020B0604030504040204" pitchFamily="34" charset="0"/>
                          <a:cs typeface="Tahoma" panose="020B0604030504040204" pitchFamily="34" charset="0"/>
                        </a:defRPr>
                      </a:lvl1pPr>
                      <a:lvl2pPr marL="742950" indent="-285750" eaLnBrk="0" hangingPunct="0">
                        <a:spcBef>
                          <a:spcPts val="250"/>
                        </a:spcBef>
                        <a:buClr>
                          <a:schemeClr val="accent1"/>
                        </a:buClr>
                        <a:buSzPct val="100000"/>
                        <a:buFont typeface="Verdana" panose="020B0604030504040204" pitchFamily="34" charset="0"/>
                        <a:tabLst>
                          <a:tab pos="531813" algn="r"/>
                        </a:tabLst>
                        <a:defRPr sz="2000">
                          <a:solidFill>
                            <a:schemeClr val="tx1"/>
                          </a:solidFill>
                          <a:latin typeface="Verdana" panose="020B0604030504040204" pitchFamily="34" charset="0"/>
                          <a:cs typeface="Tahoma" panose="020B0604030504040204" pitchFamily="34" charset="0"/>
                        </a:defRPr>
                      </a:lvl2pPr>
                      <a:lvl3pPr marL="1143000" indent="-228600" eaLnBrk="0" hangingPunct="0">
                        <a:spcBef>
                          <a:spcPts val="250"/>
                        </a:spcBef>
                        <a:buClr>
                          <a:srgbClr val="E93F35"/>
                        </a:buClr>
                        <a:buSzPct val="100000"/>
                        <a:buFont typeface="Wingdings 2" panose="05020102010507070707" pitchFamily="18" charset="2"/>
                        <a:tabLst>
                          <a:tab pos="531813" algn="r"/>
                        </a:tabLst>
                        <a:defRPr sz="2000">
                          <a:solidFill>
                            <a:schemeClr val="tx1"/>
                          </a:solidFill>
                          <a:latin typeface="Verdana" panose="020B0604030504040204" pitchFamily="34" charset="0"/>
                          <a:cs typeface="Tahoma" panose="020B0604030504040204" pitchFamily="34" charset="0"/>
                        </a:defRPr>
                      </a:lvl3pPr>
                      <a:lvl4pPr marL="1600200" indent="-228600" eaLnBrk="0" hangingPunct="0">
                        <a:spcBef>
                          <a:spcPts val="225"/>
                        </a:spcBef>
                        <a:buClr>
                          <a:srgbClr val="E93F35"/>
                        </a:buClr>
                        <a:buSzPct val="112000"/>
                        <a:buFont typeface="Verdana" panose="020B0604030504040204" pitchFamily="34" charset="0"/>
                        <a:tabLst>
                          <a:tab pos="531813" algn="r"/>
                        </a:tabLst>
                        <a:defRPr sz="1700">
                          <a:solidFill>
                            <a:schemeClr val="tx1"/>
                          </a:solidFill>
                          <a:latin typeface="Verdana" panose="020B0604030504040204" pitchFamily="34" charset="0"/>
                          <a:cs typeface="Tahoma" panose="020B0604030504040204" pitchFamily="34" charset="0"/>
                        </a:defRPr>
                      </a:lvl4pPr>
                      <a:lvl5pPr marL="2057400" indent="-228600" eaLnBrk="0" hangingPunct="0">
                        <a:spcBef>
                          <a:spcPts val="250"/>
                        </a:spcBef>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5pPr>
                      <a:lvl6pPr marL="25146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6pPr>
                      <a:lvl7pPr marL="29718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7pPr>
                      <a:lvl8pPr marL="34290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8pPr>
                      <a:lvl9pPr marL="38862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9pPr>
                    </a:lstStyle>
                    <a:p>
                      <a:pPr marL="0" marR="0" lvl="0" indent="0" algn="ctr" defTabSz="914400" rtl="1" eaLnBrk="1" fontAlgn="base" latinLnBrk="0" hangingPunct="1">
                        <a:lnSpc>
                          <a:spcPct val="115000"/>
                        </a:lnSpc>
                        <a:spcBef>
                          <a:spcPct val="0"/>
                        </a:spcBef>
                        <a:spcAft>
                          <a:spcPts val="1000"/>
                        </a:spcAft>
                        <a:buClrTx/>
                        <a:buSzTx/>
                        <a:buFontTx/>
                        <a:buNone/>
                        <a:tabLst>
                          <a:tab pos="531813" algn="r"/>
                        </a:tabLst>
                      </a:pPr>
                      <a:r>
                        <a:rPr kumimoji="0" lang="fa-IR" sz="1600" b="1"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سازمانهای غیر الکترونیکی</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FBFBF"/>
                    </a:solidFill>
                  </a:tcPr>
                </a:tc>
                <a:tc>
                  <a:txBody>
                    <a:bodyPr/>
                    <a:lstStyle>
                      <a:lvl1pPr eaLnBrk="0" hangingPunct="0">
                        <a:spcBef>
                          <a:spcPts val="250"/>
                        </a:spcBef>
                        <a:buClr>
                          <a:schemeClr val="accent1"/>
                        </a:buClr>
                        <a:buSzPct val="80000"/>
                        <a:buFont typeface="Wingdings 2" panose="05020102010507070707" pitchFamily="18" charset="2"/>
                        <a:tabLst>
                          <a:tab pos="531813" algn="r"/>
                        </a:tabLst>
                        <a:defRPr sz="2400">
                          <a:solidFill>
                            <a:schemeClr val="tx1"/>
                          </a:solidFill>
                          <a:latin typeface="Verdana" panose="020B0604030504040204" pitchFamily="34" charset="0"/>
                          <a:cs typeface="Tahoma" panose="020B0604030504040204" pitchFamily="34" charset="0"/>
                        </a:defRPr>
                      </a:lvl1pPr>
                      <a:lvl2pPr marL="742950" indent="-285750" eaLnBrk="0" hangingPunct="0">
                        <a:spcBef>
                          <a:spcPts val="250"/>
                        </a:spcBef>
                        <a:buClr>
                          <a:schemeClr val="accent1"/>
                        </a:buClr>
                        <a:buSzPct val="100000"/>
                        <a:buFont typeface="Verdana" panose="020B0604030504040204" pitchFamily="34" charset="0"/>
                        <a:tabLst>
                          <a:tab pos="531813" algn="r"/>
                        </a:tabLst>
                        <a:defRPr sz="2000">
                          <a:solidFill>
                            <a:schemeClr val="tx1"/>
                          </a:solidFill>
                          <a:latin typeface="Verdana" panose="020B0604030504040204" pitchFamily="34" charset="0"/>
                          <a:cs typeface="Tahoma" panose="020B0604030504040204" pitchFamily="34" charset="0"/>
                        </a:defRPr>
                      </a:lvl2pPr>
                      <a:lvl3pPr marL="1143000" indent="-228600" eaLnBrk="0" hangingPunct="0">
                        <a:spcBef>
                          <a:spcPts val="250"/>
                        </a:spcBef>
                        <a:buClr>
                          <a:srgbClr val="E93F35"/>
                        </a:buClr>
                        <a:buSzPct val="100000"/>
                        <a:buFont typeface="Wingdings 2" panose="05020102010507070707" pitchFamily="18" charset="2"/>
                        <a:tabLst>
                          <a:tab pos="531813" algn="r"/>
                        </a:tabLst>
                        <a:defRPr sz="2000">
                          <a:solidFill>
                            <a:schemeClr val="tx1"/>
                          </a:solidFill>
                          <a:latin typeface="Verdana" panose="020B0604030504040204" pitchFamily="34" charset="0"/>
                          <a:cs typeface="Tahoma" panose="020B0604030504040204" pitchFamily="34" charset="0"/>
                        </a:defRPr>
                      </a:lvl3pPr>
                      <a:lvl4pPr marL="1600200" indent="-228600" eaLnBrk="0" hangingPunct="0">
                        <a:spcBef>
                          <a:spcPts val="225"/>
                        </a:spcBef>
                        <a:buClr>
                          <a:srgbClr val="E93F35"/>
                        </a:buClr>
                        <a:buSzPct val="112000"/>
                        <a:buFont typeface="Verdana" panose="020B0604030504040204" pitchFamily="34" charset="0"/>
                        <a:tabLst>
                          <a:tab pos="531813" algn="r"/>
                        </a:tabLst>
                        <a:defRPr sz="1700">
                          <a:solidFill>
                            <a:schemeClr val="tx1"/>
                          </a:solidFill>
                          <a:latin typeface="Verdana" panose="020B0604030504040204" pitchFamily="34" charset="0"/>
                          <a:cs typeface="Tahoma" panose="020B0604030504040204" pitchFamily="34" charset="0"/>
                        </a:defRPr>
                      </a:lvl4pPr>
                      <a:lvl5pPr marL="2057400" indent="-228600" eaLnBrk="0" hangingPunct="0">
                        <a:spcBef>
                          <a:spcPts val="250"/>
                        </a:spcBef>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5pPr>
                      <a:lvl6pPr marL="25146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6pPr>
                      <a:lvl7pPr marL="29718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7pPr>
                      <a:lvl8pPr marL="34290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8pPr>
                      <a:lvl9pPr marL="38862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9pPr>
                    </a:lstStyle>
                    <a:p>
                      <a:pPr marL="0" marR="0" lvl="0" indent="0" algn="ctr" defTabSz="914400" rtl="1" eaLnBrk="1" fontAlgn="base" latinLnBrk="0" hangingPunct="1">
                        <a:lnSpc>
                          <a:spcPct val="115000"/>
                        </a:lnSpc>
                        <a:spcBef>
                          <a:spcPct val="0"/>
                        </a:spcBef>
                        <a:spcAft>
                          <a:spcPts val="1000"/>
                        </a:spcAft>
                        <a:buClrTx/>
                        <a:buSzTx/>
                        <a:buFontTx/>
                        <a:buNone/>
                        <a:tabLst>
                          <a:tab pos="531813" algn="r"/>
                        </a:tabLst>
                      </a:pPr>
                      <a:r>
                        <a:rPr kumimoji="0" lang="fa-IR" sz="1600" b="1"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سازمانهای دیجیتالی</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FBFBF"/>
                    </a:solidFill>
                  </a:tcPr>
                </a:tc>
                <a:extLst>
                  <a:ext uri="{0D108BD9-81ED-4DB2-BD59-A6C34878D82A}">
                    <a16:rowId xmlns:a16="http://schemas.microsoft.com/office/drawing/2014/main" val="10000"/>
                  </a:ext>
                </a:extLst>
              </a:tr>
              <a:tr h="3160713">
                <a:tc>
                  <a:txBody>
                    <a:bodyPr/>
                    <a:lstStyle>
                      <a:lvl1pPr marL="342900" indent="-342900" eaLnBrk="0" hangingPunct="0">
                        <a:spcBef>
                          <a:spcPts val="250"/>
                        </a:spcBef>
                        <a:buClr>
                          <a:schemeClr val="accent1"/>
                        </a:buClr>
                        <a:buSzPct val="80000"/>
                        <a:buFont typeface="Wingdings 2" panose="05020102010507070707" pitchFamily="18" charset="2"/>
                        <a:tabLst>
                          <a:tab pos="531813" algn="r"/>
                        </a:tabLst>
                        <a:defRPr sz="2400">
                          <a:solidFill>
                            <a:schemeClr val="tx1"/>
                          </a:solidFill>
                          <a:latin typeface="Verdana" panose="020B0604030504040204" pitchFamily="34" charset="0"/>
                          <a:cs typeface="Tahoma" panose="020B0604030504040204" pitchFamily="34" charset="0"/>
                        </a:defRPr>
                      </a:lvl1pPr>
                      <a:lvl2pPr marL="742950" indent="-285750" eaLnBrk="0" hangingPunct="0">
                        <a:spcBef>
                          <a:spcPts val="250"/>
                        </a:spcBef>
                        <a:buClr>
                          <a:schemeClr val="accent1"/>
                        </a:buClr>
                        <a:buSzPct val="100000"/>
                        <a:buFont typeface="Verdana" panose="020B0604030504040204" pitchFamily="34" charset="0"/>
                        <a:tabLst>
                          <a:tab pos="531813" algn="r"/>
                        </a:tabLst>
                        <a:defRPr sz="2000">
                          <a:solidFill>
                            <a:schemeClr val="tx1"/>
                          </a:solidFill>
                          <a:latin typeface="Verdana" panose="020B0604030504040204" pitchFamily="34" charset="0"/>
                          <a:cs typeface="Tahoma" panose="020B0604030504040204" pitchFamily="34" charset="0"/>
                        </a:defRPr>
                      </a:lvl2pPr>
                      <a:lvl3pPr marL="1143000" indent="-228600" eaLnBrk="0" hangingPunct="0">
                        <a:spcBef>
                          <a:spcPts val="250"/>
                        </a:spcBef>
                        <a:buClr>
                          <a:srgbClr val="E93F35"/>
                        </a:buClr>
                        <a:buSzPct val="100000"/>
                        <a:buFont typeface="Wingdings 2" panose="05020102010507070707" pitchFamily="18" charset="2"/>
                        <a:tabLst>
                          <a:tab pos="531813" algn="r"/>
                        </a:tabLst>
                        <a:defRPr sz="2000">
                          <a:solidFill>
                            <a:schemeClr val="tx1"/>
                          </a:solidFill>
                          <a:latin typeface="Verdana" panose="020B0604030504040204" pitchFamily="34" charset="0"/>
                          <a:cs typeface="Tahoma" panose="020B0604030504040204" pitchFamily="34" charset="0"/>
                        </a:defRPr>
                      </a:lvl3pPr>
                      <a:lvl4pPr marL="1600200" indent="-228600" eaLnBrk="0" hangingPunct="0">
                        <a:spcBef>
                          <a:spcPts val="225"/>
                        </a:spcBef>
                        <a:buClr>
                          <a:srgbClr val="E93F35"/>
                        </a:buClr>
                        <a:buSzPct val="112000"/>
                        <a:buFont typeface="Verdana" panose="020B0604030504040204" pitchFamily="34" charset="0"/>
                        <a:tabLst>
                          <a:tab pos="531813" algn="r"/>
                        </a:tabLst>
                        <a:defRPr sz="1700">
                          <a:solidFill>
                            <a:schemeClr val="tx1"/>
                          </a:solidFill>
                          <a:latin typeface="Verdana" panose="020B0604030504040204" pitchFamily="34" charset="0"/>
                          <a:cs typeface="Tahoma" panose="020B0604030504040204" pitchFamily="34" charset="0"/>
                        </a:defRPr>
                      </a:lvl4pPr>
                      <a:lvl5pPr marL="2057400" indent="-228600" eaLnBrk="0" hangingPunct="0">
                        <a:spcBef>
                          <a:spcPts val="250"/>
                        </a:spcBef>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5pPr>
                      <a:lvl6pPr marL="25146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6pPr>
                      <a:lvl7pPr marL="29718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7pPr>
                      <a:lvl8pPr marL="34290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8pPr>
                      <a:lvl9pPr marL="38862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9pPr>
                    </a:lstStyle>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tab pos="531813" algn="r"/>
                        </a:tabLst>
                      </a:pPr>
                      <a:r>
                        <a:rPr kumimoji="0" lang="fa-IR" sz="14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فروش در فروشگاههای فیزیکی </a:t>
                      </a:r>
                      <a:endParaRPr kumimoji="0" lang="en-US"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tab pos="531813" algn="r"/>
                        </a:tabLst>
                      </a:pPr>
                      <a:r>
                        <a:rPr kumimoji="0" lang="fa-IR" sz="14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فروش اقلام ملموس</a:t>
                      </a:r>
                      <a:endParaRPr kumimoji="0" lang="en-US"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tab pos="531813" algn="r"/>
                        </a:tabLst>
                      </a:pPr>
                      <a:r>
                        <a:rPr kumimoji="0" lang="fa-IR" sz="14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موجودی داخلی / برنامه ریزی تولید</a:t>
                      </a:r>
                      <a:endParaRPr kumimoji="0" lang="en-US"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tab pos="531813" algn="r"/>
                        </a:tabLst>
                      </a:pPr>
                      <a:r>
                        <a:rPr kumimoji="0" lang="fa-IR" sz="14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کاتالوگ کاغذی </a:t>
                      </a:r>
                      <a:endParaRPr kumimoji="0" lang="en-US"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tab pos="531813" algn="r"/>
                        </a:tabLst>
                      </a:pPr>
                      <a:r>
                        <a:rPr kumimoji="0" lang="fa-IR" sz="14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بازار فیزیکی </a:t>
                      </a:r>
                      <a:endParaRPr kumimoji="0" lang="en-US"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tab pos="531813" algn="r"/>
                        </a:tabLst>
                      </a:pPr>
                      <a:r>
                        <a:rPr kumimoji="0" lang="fa-IR" sz="14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استفاده از </a:t>
                      </a:r>
                      <a:r>
                        <a:rPr kumimoji="0" lang="en-US" sz="14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VAN</a:t>
                      </a:r>
                      <a:r>
                        <a:rPr kumimoji="0" lang="fa-IR" sz="14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 و </a:t>
                      </a:r>
                      <a:r>
                        <a:rPr kumimoji="0" lang="en-US" sz="14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EDI</a:t>
                      </a:r>
                      <a:r>
                        <a:rPr kumimoji="0" lang="fa-IR" sz="14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 سنتی</a:t>
                      </a:r>
                      <a:endParaRPr kumimoji="0" lang="en-US"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tab pos="531813" algn="r"/>
                        </a:tabLst>
                      </a:pPr>
                      <a:r>
                        <a:rPr kumimoji="0" lang="fa-IR" sz="14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حراجیهای فیزیکی و محدود</a:t>
                      </a:r>
                      <a:endParaRPr kumimoji="0" lang="en-US"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tab pos="531813" algn="r"/>
                        </a:tabLst>
                      </a:pPr>
                      <a:r>
                        <a:rPr kumimoji="0" lang="fa-IR" sz="14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خدمات مبادلات مبتنی بر واسطه </a:t>
                      </a:r>
                      <a:endParaRPr kumimoji="0" lang="en-US"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250"/>
                        </a:spcBef>
                        <a:buClr>
                          <a:schemeClr val="accent1"/>
                        </a:buClr>
                        <a:buSzPct val="80000"/>
                        <a:buFont typeface="Wingdings 2" panose="05020102010507070707" pitchFamily="18" charset="2"/>
                        <a:tabLst>
                          <a:tab pos="531813" algn="r"/>
                        </a:tabLst>
                        <a:defRPr sz="2400">
                          <a:solidFill>
                            <a:schemeClr val="tx1"/>
                          </a:solidFill>
                          <a:latin typeface="Verdana" panose="020B0604030504040204" pitchFamily="34" charset="0"/>
                          <a:cs typeface="Tahoma" panose="020B0604030504040204" pitchFamily="34" charset="0"/>
                        </a:defRPr>
                      </a:lvl1pPr>
                      <a:lvl2pPr marL="742950" indent="-285750" eaLnBrk="0" hangingPunct="0">
                        <a:spcBef>
                          <a:spcPts val="250"/>
                        </a:spcBef>
                        <a:buClr>
                          <a:schemeClr val="accent1"/>
                        </a:buClr>
                        <a:buSzPct val="100000"/>
                        <a:buFont typeface="Verdana" panose="020B0604030504040204" pitchFamily="34" charset="0"/>
                        <a:tabLst>
                          <a:tab pos="531813" algn="r"/>
                        </a:tabLst>
                        <a:defRPr sz="2000">
                          <a:solidFill>
                            <a:schemeClr val="tx1"/>
                          </a:solidFill>
                          <a:latin typeface="Verdana" panose="020B0604030504040204" pitchFamily="34" charset="0"/>
                          <a:cs typeface="Tahoma" panose="020B0604030504040204" pitchFamily="34" charset="0"/>
                        </a:defRPr>
                      </a:lvl2pPr>
                      <a:lvl3pPr marL="1143000" indent="-228600" eaLnBrk="0" hangingPunct="0">
                        <a:spcBef>
                          <a:spcPts val="250"/>
                        </a:spcBef>
                        <a:buClr>
                          <a:srgbClr val="E93F35"/>
                        </a:buClr>
                        <a:buSzPct val="100000"/>
                        <a:buFont typeface="Wingdings 2" panose="05020102010507070707" pitchFamily="18" charset="2"/>
                        <a:tabLst>
                          <a:tab pos="531813" algn="r"/>
                        </a:tabLst>
                        <a:defRPr sz="2000">
                          <a:solidFill>
                            <a:schemeClr val="tx1"/>
                          </a:solidFill>
                          <a:latin typeface="Verdana" panose="020B0604030504040204" pitchFamily="34" charset="0"/>
                          <a:cs typeface="Tahoma" panose="020B0604030504040204" pitchFamily="34" charset="0"/>
                        </a:defRPr>
                      </a:lvl3pPr>
                      <a:lvl4pPr marL="1600200" indent="-228600" eaLnBrk="0" hangingPunct="0">
                        <a:spcBef>
                          <a:spcPts val="225"/>
                        </a:spcBef>
                        <a:buClr>
                          <a:srgbClr val="E93F35"/>
                        </a:buClr>
                        <a:buSzPct val="112000"/>
                        <a:buFont typeface="Verdana" panose="020B0604030504040204" pitchFamily="34" charset="0"/>
                        <a:tabLst>
                          <a:tab pos="531813" algn="r"/>
                        </a:tabLst>
                        <a:defRPr sz="1700">
                          <a:solidFill>
                            <a:schemeClr val="tx1"/>
                          </a:solidFill>
                          <a:latin typeface="Verdana" panose="020B0604030504040204" pitchFamily="34" charset="0"/>
                          <a:cs typeface="Tahoma" panose="020B0604030504040204" pitchFamily="34" charset="0"/>
                        </a:defRPr>
                      </a:lvl4pPr>
                      <a:lvl5pPr marL="2057400" indent="-228600" eaLnBrk="0" hangingPunct="0">
                        <a:spcBef>
                          <a:spcPts val="250"/>
                        </a:spcBef>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5pPr>
                      <a:lvl6pPr marL="25146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6pPr>
                      <a:lvl7pPr marL="29718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7pPr>
                      <a:lvl8pPr marL="34290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8pPr>
                      <a:lvl9pPr marL="38862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9pPr>
                    </a:lstStyle>
                    <a:p>
                      <a:pPr marL="0" marR="0" lvl="0" indent="0" algn="just" defTabSz="914400" rtl="1" eaLnBrk="1" fontAlgn="base" latinLnBrk="0" hangingPunct="1">
                        <a:lnSpc>
                          <a:spcPct val="115000"/>
                        </a:lnSpc>
                        <a:spcBef>
                          <a:spcPct val="0"/>
                        </a:spcBef>
                        <a:spcAft>
                          <a:spcPts val="1000"/>
                        </a:spcAft>
                        <a:buClrTx/>
                        <a:buSzTx/>
                        <a:buFontTx/>
                        <a:buNone/>
                        <a:tabLst>
                          <a:tab pos="531813" algn="r"/>
                        </a:tabLst>
                      </a:pPr>
                      <a:r>
                        <a:rPr kumimoji="0" lang="fa-IR" sz="14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فروش آن لاین</a:t>
                      </a:r>
                      <a:endParaRPr kumimoji="0" lang="en-US"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0" marR="0" lvl="0" indent="0" algn="just" defTabSz="914400" rtl="1" eaLnBrk="1" fontAlgn="base" latinLnBrk="0" hangingPunct="1">
                        <a:lnSpc>
                          <a:spcPct val="115000"/>
                        </a:lnSpc>
                        <a:spcBef>
                          <a:spcPct val="0"/>
                        </a:spcBef>
                        <a:spcAft>
                          <a:spcPts val="1000"/>
                        </a:spcAft>
                        <a:buClrTx/>
                        <a:buSzTx/>
                        <a:buFontTx/>
                        <a:buNone/>
                        <a:tabLst>
                          <a:tab pos="531813" algn="r"/>
                        </a:tabLst>
                      </a:pPr>
                      <a:r>
                        <a:rPr kumimoji="0" lang="fa-IR" sz="14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فروش کالاهای دیجیتالی</a:t>
                      </a:r>
                      <a:endParaRPr kumimoji="0" lang="en-US"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0" marR="0" lvl="0" indent="0" algn="just" defTabSz="914400" rtl="1" eaLnBrk="1" fontAlgn="base" latinLnBrk="0" hangingPunct="1">
                        <a:lnSpc>
                          <a:spcPct val="115000"/>
                        </a:lnSpc>
                        <a:spcBef>
                          <a:spcPct val="0"/>
                        </a:spcBef>
                        <a:spcAft>
                          <a:spcPts val="1000"/>
                        </a:spcAft>
                        <a:buClrTx/>
                        <a:buSzTx/>
                        <a:buFontTx/>
                        <a:buNone/>
                        <a:tabLst>
                          <a:tab pos="531813" algn="r"/>
                        </a:tabLst>
                      </a:pPr>
                      <a:r>
                        <a:rPr kumimoji="0" lang="fa-IR" sz="14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پیش بینی موجودی همکارانه آن لاین </a:t>
                      </a:r>
                      <a:endParaRPr kumimoji="0" lang="en-US"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0" marR="0" lvl="0" indent="0" algn="just" defTabSz="914400" rtl="1" eaLnBrk="1" fontAlgn="base" latinLnBrk="0" hangingPunct="1">
                        <a:lnSpc>
                          <a:spcPct val="115000"/>
                        </a:lnSpc>
                        <a:spcBef>
                          <a:spcPct val="0"/>
                        </a:spcBef>
                        <a:spcAft>
                          <a:spcPts val="1000"/>
                        </a:spcAft>
                        <a:buClrTx/>
                        <a:buSzTx/>
                        <a:buFontTx/>
                        <a:buNone/>
                        <a:tabLst>
                          <a:tab pos="531813" algn="r"/>
                        </a:tabLst>
                      </a:pPr>
                      <a:r>
                        <a:rPr kumimoji="0" lang="fa-IR" sz="14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کاتالوگهای الکترونیکی هوشمند </a:t>
                      </a:r>
                      <a:endParaRPr kumimoji="0" lang="en-US"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0" marR="0" lvl="0" indent="0" algn="just" defTabSz="914400" rtl="1" eaLnBrk="1" fontAlgn="base" latinLnBrk="0" hangingPunct="1">
                        <a:lnSpc>
                          <a:spcPct val="115000"/>
                        </a:lnSpc>
                        <a:spcBef>
                          <a:spcPct val="0"/>
                        </a:spcBef>
                        <a:spcAft>
                          <a:spcPts val="1000"/>
                        </a:spcAft>
                        <a:buClrTx/>
                        <a:buSzTx/>
                        <a:buFontTx/>
                        <a:buNone/>
                        <a:tabLst>
                          <a:tab pos="531813" algn="r"/>
                        </a:tabLst>
                      </a:pPr>
                      <a:r>
                        <a:rPr kumimoji="0" lang="fa-IR" sz="14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بازار الکترونیکی</a:t>
                      </a:r>
                      <a:endParaRPr kumimoji="0" lang="en-US"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0" marR="0" lvl="0" indent="0" algn="just" defTabSz="914400" rtl="1" eaLnBrk="1" fontAlgn="base" latinLnBrk="0" hangingPunct="1">
                        <a:lnSpc>
                          <a:spcPct val="115000"/>
                        </a:lnSpc>
                        <a:spcBef>
                          <a:spcPct val="0"/>
                        </a:spcBef>
                        <a:spcAft>
                          <a:spcPts val="1000"/>
                        </a:spcAft>
                        <a:buClrTx/>
                        <a:buSzTx/>
                        <a:buFontTx/>
                        <a:buNone/>
                        <a:tabLst>
                          <a:tab pos="531813" algn="r"/>
                        </a:tabLst>
                      </a:pPr>
                      <a:r>
                        <a:rPr kumimoji="0" lang="fa-IR" sz="14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استفاده از اینترنت و اکسترانت</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par>
                          <p:cTn id="8" fill="hold" nodeType="afterGroup">
                            <p:stCondLst>
                              <p:cond delay="500"/>
                            </p:stCondLst>
                            <p:childTnLst>
                              <p:par>
                                <p:cTn id="9" presetID="26" presetClass="entr" presetSubtype="0" fill="hold"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wipe(down)">
                                      <p:cBhvr>
                                        <p:cTn id="11" dur="145">
                                          <p:stCondLst>
                                            <p:cond delay="0"/>
                                          </p:stCondLst>
                                        </p:cTn>
                                        <p:tgtEl>
                                          <p:spTgt spid="11"/>
                                        </p:tgtEl>
                                      </p:cBhvr>
                                    </p:animEffect>
                                    <p:anim calcmode="lin" valueType="num">
                                      <p:cBhvr>
                                        <p:cTn id="12" dur="456"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13" dur="166"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14" dur="166" tmFilter="0, 0; 0.125,0.2665; 0.25,0.4; 0.375,0.465; 0.5,0.5;  0.625,0.535; 0.75,0.6; 0.875,0.7335; 1,1">
                                          <p:stCondLst>
                                            <p:cond delay="166"/>
                                          </p:stCondLst>
                                        </p:cTn>
                                        <p:tgtEl>
                                          <p:spTgt spid="11"/>
                                        </p:tgtEl>
                                        <p:attrNameLst>
                                          <p:attrName>ppt_y</p:attrName>
                                        </p:attrNameLst>
                                      </p:cBhvr>
                                      <p:tavLst>
                                        <p:tav tm="0" fmla="#ppt_y-sin(pi*$)/9">
                                          <p:val>
                                            <p:fltVal val="0"/>
                                          </p:val>
                                        </p:tav>
                                        <p:tav tm="100000">
                                          <p:val>
                                            <p:fltVal val="1"/>
                                          </p:val>
                                        </p:tav>
                                      </p:tavLst>
                                    </p:anim>
                                    <p:anim calcmode="lin" valueType="num">
                                      <p:cBhvr>
                                        <p:cTn id="15" dur="83" tmFilter="0, 0; 0.125,0.2665; 0.25,0.4; 0.375,0.465; 0.5,0.5;  0.625,0.535; 0.75,0.6; 0.875,0.7335; 1,1">
                                          <p:stCondLst>
                                            <p:cond delay="331"/>
                                          </p:stCondLst>
                                        </p:cTn>
                                        <p:tgtEl>
                                          <p:spTgt spid="11"/>
                                        </p:tgtEl>
                                        <p:attrNameLst>
                                          <p:attrName>ppt_y</p:attrName>
                                        </p:attrNameLst>
                                      </p:cBhvr>
                                      <p:tavLst>
                                        <p:tav tm="0" fmla="#ppt_y-sin(pi*$)/27">
                                          <p:val>
                                            <p:fltVal val="0"/>
                                          </p:val>
                                        </p:tav>
                                        <p:tav tm="100000">
                                          <p:val>
                                            <p:fltVal val="1"/>
                                          </p:val>
                                        </p:tav>
                                      </p:tavLst>
                                    </p:anim>
                                    <p:anim calcmode="lin" valueType="num">
                                      <p:cBhvr>
                                        <p:cTn id="16" dur="41" tmFilter="0, 0; 0.125,0.2665; 0.25,0.4; 0.375,0.465; 0.5,0.5;  0.625,0.535; 0.75,0.6; 0.875,0.7335; 1,1">
                                          <p:stCondLst>
                                            <p:cond delay="414"/>
                                          </p:stCondLst>
                                        </p:cTn>
                                        <p:tgtEl>
                                          <p:spTgt spid="11"/>
                                        </p:tgtEl>
                                        <p:attrNameLst>
                                          <p:attrName>ppt_y</p:attrName>
                                        </p:attrNameLst>
                                      </p:cBhvr>
                                      <p:tavLst>
                                        <p:tav tm="0" fmla="#ppt_y-sin(pi*$)/81">
                                          <p:val>
                                            <p:fltVal val="0"/>
                                          </p:val>
                                        </p:tav>
                                        <p:tav tm="100000">
                                          <p:val>
                                            <p:fltVal val="1"/>
                                          </p:val>
                                        </p:tav>
                                      </p:tavLst>
                                    </p:anim>
                                    <p:animScale>
                                      <p:cBhvr>
                                        <p:cTn id="17" dur="7">
                                          <p:stCondLst>
                                            <p:cond delay="162"/>
                                          </p:stCondLst>
                                        </p:cTn>
                                        <p:tgtEl>
                                          <p:spTgt spid="11"/>
                                        </p:tgtEl>
                                      </p:cBhvr>
                                      <p:to x="100000" y="60000"/>
                                    </p:animScale>
                                    <p:animScale>
                                      <p:cBhvr>
                                        <p:cTn id="18" dur="41" decel="50000">
                                          <p:stCondLst>
                                            <p:cond delay="169"/>
                                          </p:stCondLst>
                                        </p:cTn>
                                        <p:tgtEl>
                                          <p:spTgt spid="11"/>
                                        </p:tgtEl>
                                      </p:cBhvr>
                                      <p:to x="100000" y="100000"/>
                                    </p:animScale>
                                    <p:animScale>
                                      <p:cBhvr>
                                        <p:cTn id="19" dur="7">
                                          <p:stCondLst>
                                            <p:cond delay="328"/>
                                          </p:stCondLst>
                                        </p:cTn>
                                        <p:tgtEl>
                                          <p:spTgt spid="11"/>
                                        </p:tgtEl>
                                      </p:cBhvr>
                                      <p:to x="100000" y="80000"/>
                                    </p:animScale>
                                    <p:animScale>
                                      <p:cBhvr>
                                        <p:cTn id="20" dur="41" decel="50000">
                                          <p:stCondLst>
                                            <p:cond delay="335"/>
                                          </p:stCondLst>
                                        </p:cTn>
                                        <p:tgtEl>
                                          <p:spTgt spid="11"/>
                                        </p:tgtEl>
                                      </p:cBhvr>
                                      <p:to x="100000" y="100000"/>
                                    </p:animScale>
                                    <p:animScale>
                                      <p:cBhvr>
                                        <p:cTn id="21" dur="7">
                                          <p:stCondLst>
                                            <p:cond delay="410"/>
                                          </p:stCondLst>
                                        </p:cTn>
                                        <p:tgtEl>
                                          <p:spTgt spid="11"/>
                                        </p:tgtEl>
                                      </p:cBhvr>
                                      <p:to x="100000" y="90000"/>
                                    </p:animScale>
                                    <p:animScale>
                                      <p:cBhvr>
                                        <p:cTn id="22" dur="41" decel="50000">
                                          <p:stCondLst>
                                            <p:cond delay="417"/>
                                          </p:stCondLst>
                                        </p:cTn>
                                        <p:tgtEl>
                                          <p:spTgt spid="11"/>
                                        </p:tgtEl>
                                      </p:cBhvr>
                                      <p:to x="100000" y="100000"/>
                                    </p:animScale>
                                    <p:animScale>
                                      <p:cBhvr>
                                        <p:cTn id="23" dur="7">
                                          <p:stCondLst>
                                            <p:cond delay="452"/>
                                          </p:stCondLst>
                                        </p:cTn>
                                        <p:tgtEl>
                                          <p:spTgt spid="11"/>
                                        </p:tgtEl>
                                      </p:cBhvr>
                                      <p:to x="100000" y="95000"/>
                                    </p:animScale>
                                    <p:animScale>
                                      <p:cBhvr>
                                        <p:cTn id="24" dur="41" decel="50000">
                                          <p:stCondLst>
                                            <p:cond delay="458"/>
                                          </p:stCondLst>
                                        </p:cTn>
                                        <p:tgtEl>
                                          <p:spTgt spid="11"/>
                                        </p:tgtEl>
                                      </p:cBhvr>
                                      <p:to x="100000" y="100000"/>
                                    </p:animScale>
                                  </p:childTnLst>
                                </p:cTn>
                              </p:par>
                            </p:childTnLst>
                          </p:cTn>
                        </p:par>
                        <p:par>
                          <p:cTn id="25" fill="hold" nodeType="afterGroup">
                            <p:stCondLst>
                              <p:cond delay="1000"/>
                            </p:stCondLst>
                            <p:childTnLst>
                              <p:par>
                                <p:cTn id="26" presetID="36" presetClass="emph" presetSubtype="0" fill="hold" grpId="0" nodeType="afterEffect">
                                  <p:stCondLst>
                                    <p:cond delay="0"/>
                                  </p:stCondLst>
                                  <p:iterate type="lt">
                                    <p:tmPct val="10000"/>
                                  </p:iterate>
                                  <p:childTnLst>
                                    <p:animScale>
                                      <p:cBhvr>
                                        <p:cTn id="27" dur="250" autoRev="1" fill="hold">
                                          <p:stCondLst>
                                            <p:cond delay="0"/>
                                          </p:stCondLst>
                                        </p:cTn>
                                        <p:tgtEl>
                                          <p:spTgt spid="5"/>
                                        </p:tgtEl>
                                      </p:cBhvr>
                                      <p:to x="80000" y="100000"/>
                                    </p:animScale>
                                    <p:anim by="(#ppt_w*0.10)" calcmode="lin" valueType="num">
                                      <p:cBhvr>
                                        <p:cTn id="28" dur="250" autoRev="1" fill="hold">
                                          <p:stCondLst>
                                            <p:cond delay="0"/>
                                          </p:stCondLst>
                                        </p:cTn>
                                        <p:tgtEl>
                                          <p:spTgt spid="5"/>
                                        </p:tgtEl>
                                        <p:attrNameLst>
                                          <p:attrName>ppt_x</p:attrName>
                                        </p:attrNameLst>
                                      </p:cBhvr>
                                    </p:anim>
                                    <p:anim by="(-#ppt_w*0.10)" calcmode="lin" valueType="num">
                                      <p:cBhvr>
                                        <p:cTn id="29" dur="250" autoRev="1" fill="hold">
                                          <p:stCondLst>
                                            <p:cond delay="0"/>
                                          </p:stCondLst>
                                        </p:cTn>
                                        <p:tgtEl>
                                          <p:spTgt spid="5"/>
                                        </p:tgtEl>
                                        <p:attrNameLst>
                                          <p:attrName>ppt_y</p:attrName>
                                        </p:attrNameLst>
                                      </p:cBhvr>
                                    </p:anim>
                                    <p:animRot by="-480000">
                                      <p:cBhvr>
                                        <p:cTn id="30" dur="250" autoRev="1"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67"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6" name="Arc 5"/>
          <p:cNvSpPr/>
          <p:nvPr/>
        </p:nvSpPr>
        <p:spPr>
          <a:xfrm rot="20086497">
            <a:off x="-161925" y="457200"/>
            <a:ext cx="3160713" cy="3057525"/>
          </a:xfrm>
          <a:prstGeom prst="arc">
            <a:avLst>
              <a:gd name="adj1" fmla="val 14204055"/>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7" name="Wave 6"/>
          <p:cNvSpPr/>
          <p:nvPr/>
        </p:nvSpPr>
        <p:spPr>
          <a:xfrm>
            <a:off x="5638800" y="3810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400" b="1" dirty="0"/>
              <a:t>فصل اول</a:t>
            </a:r>
            <a:endParaRPr lang="en-US" sz="2400" b="1" dirty="0"/>
          </a:p>
        </p:txBody>
      </p:sp>
      <p:graphicFrame>
        <p:nvGraphicFramePr>
          <p:cNvPr id="9" name="Table 8"/>
          <p:cNvGraphicFramePr>
            <a:graphicFrameLocks noGrp="1"/>
          </p:cNvGraphicFramePr>
          <p:nvPr/>
        </p:nvGraphicFramePr>
        <p:xfrm>
          <a:off x="1752600" y="1447800"/>
          <a:ext cx="6440488" cy="4343401"/>
        </p:xfrm>
        <a:graphic>
          <a:graphicData uri="http://schemas.openxmlformats.org/drawingml/2006/table">
            <a:tbl>
              <a:tblPr rtl="1"/>
              <a:tblGrid>
                <a:gridCol w="3219450">
                  <a:extLst>
                    <a:ext uri="{9D8B030D-6E8A-4147-A177-3AD203B41FA5}">
                      <a16:colId xmlns:a16="http://schemas.microsoft.com/office/drawing/2014/main" val="20000"/>
                    </a:ext>
                  </a:extLst>
                </a:gridCol>
                <a:gridCol w="3221038">
                  <a:extLst>
                    <a:ext uri="{9D8B030D-6E8A-4147-A177-3AD203B41FA5}">
                      <a16:colId xmlns:a16="http://schemas.microsoft.com/office/drawing/2014/main" val="20001"/>
                    </a:ext>
                  </a:extLst>
                </a:gridCol>
              </a:tblGrid>
              <a:tr h="268288">
                <a:tc>
                  <a:txBody>
                    <a:bodyPr/>
                    <a:lstStyle>
                      <a:lvl1pPr eaLnBrk="0" hangingPunct="0">
                        <a:spcBef>
                          <a:spcPts val="250"/>
                        </a:spcBef>
                        <a:buClr>
                          <a:schemeClr val="accent1"/>
                        </a:buClr>
                        <a:buSzPct val="80000"/>
                        <a:buFont typeface="Wingdings 2" panose="05020102010507070707" pitchFamily="18" charset="2"/>
                        <a:tabLst>
                          <a:tab pos="531813" algn="r"/>
                        </a:tabLst>
                        <a:defRPr sz="2400">
                          <a:solidFill>
                            <a:schemeClr val="tx1"/>
                          </a:solidFill>
                          <a:latin typeface="Verdana" panose="020B0604030504040204" pitchFamily="34" charset="0"/>
                          <a:cs typeface="Tahoma" panose="020B0604030504040204" pitchFamily="34" charset="0"/>
                        </a:defRPr>
                      </a:lvl1pPr>
                      <a:lvl2pPr marL="742950" indent="-285750" eaLnBrk="0" hangingPunct="0">
                        <a:spcBef>
                          <a:spcPts val="250"/>
                        </a:spcBef>
                        <a:buClr>
                          <a:schemeClr val="accent1"/>
                        </a:buClr>
                        <a:buSzPct val="100000"/>
                        <a:buFont typeface="Verdana" panose="020B0604030504040204" pitchFamily="34" charset="0"/>
                        <a:tabLst>
                          <a:tab pos="531813" algn="r"/>
                        </a:tabLst>
                        <a:defRPr sz="2000">
                          <a:solidFill>
                            <a:schemeClr val="tx1"/>
                          </a:solidFill>
                          <a:latin typeface="Verdana" panose="020B0604030504040204" pitchFamily="34" charset="0"/>
                          <a:cs typeface="Tahoma" panose="020B0604030504040204" pitchFamily="34" charset="0"/>
                        </a:defRPr>
                      </a:lvl2pPr>
                      <a:lvl3pPr marL="1143000" indent="-228600" eaLnBrk="0" hangingPunct="0">
                        <a:spcBef>
                          <a:spcPts val="250"/>
                        </a:spcBef>
                        <a:buClr>
                          <a:srgbClr val="E93F35"/>
                        </a:buClr>
                        <a:buSzPct val="100000"/>
                        <a:buFont typeface="Wingdings 2" panose="05020102010507070707" pitchFamily="18" charset="2"/>
                        <a:tabLst>
                          <a:tab pos="531813" algn="r"/>
                        </a:tabLst>
                        <a:defRPr sz="2000">
                          <a:solidFill>
                            <a:schemeClr val="tx1"/>
                          </a:solidFill>
                          <a:latin typeface="Verdana" panose="020B0604030504040204" pitchFamily="34" charset="0"/>
                          <a:cs typeface="Tahoma" panose="020B0604030504040204" pitchFamily="34" charset="0"/>
                        </a:defRPr>
                      </a:lvl3pPr>
                      <a:lvl4pPr marL="1600200" indent="-228600" eaLnBrk="0" hangingPunct="0">
                        <a:spcBef>
                          <a:spcPts val="225"/>
                        </a:spcBef>
                        <a:buClr>
                          <a:srgbClr val="E93F35"/>
                        </a:buClr>
                        <a:buSzPct val="112000"/>
                        <a:buFont typeface="Verdana" panose="020B0604030504040204" pitchFamily="34" charset="0"/>
                        <a:tabLst>
                          <a:tab pos="531813" algn="r"/>
                        </a:tabLst>
                        <a:defRPr sz="1700">
                          <a:solidFill>
                            <a:schemeClr val="tx1"/>
                          </a:solidFill>
                          <a:latin typeface="Verdana" panose="020B0604030504040204" pitchFamily="34" charset="0"/>
                          <a:cs typeface="Tahoma" panose="020B0604030504040204" pitchFamily="34" charset="0"/>
                        </a:defRPr>
                      </a:lvl4pPr>
                      <a:lvl5pPr marL="2057400" indent="-228600" eaLnBrk="0" hangingPunct="0">
                        <a:spcBef>
                          <a:spcPts val="250"/>
                        </a:spcBef>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5pPr>
                      <a:lvl6pPr marL="25146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6pPr>
                      <a:lvl7pPr marL="29718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7pPr>
                      <a:lvl8pPr marL="34290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8pPr>
                      <a:lvl9pPr marL="38862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9pPr>
                    </a:lstStyle>
                    <a:p>
                      <a:pPr marL="0" marR="0" lvl="0" indent="0" algn="ctr" defTabSz="914400" rtl="1" eaLnBrk="1" fontAlgn="base" latinLnBrk="0" hangingPunct="1">
                        <a:lnSpc>
                          <a:spcPct val="115000"/>
                        </a:lnSpc>
                        <a:spcBef>
                          <a:spcPct val="0"/>
                        </a:spcBef>
                        <a:spcAft>
                          <a:spcPts val="1000"/>
                        </a:spcAft>
                        <a:buClrTx/>
                        <a:buSzTx/>
                        <a:buFontTx/>
                        <a:buNone/>
                        <a:tabLst>
                          <a:tab pos="531813" algn="r"/>
                        </a:tabLst>
                      </a:pPr>
                      <a:r>
                        <a:rPr kumimoji="0" lang="fa-IR" sz="1500" b="1"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سازمانهای غیر الکترونیکی</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txBody>
                  <a:tcPr marL="66341" marR="6634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FBFBF"/>
                    </a:solidFill>
                  </a:tcPr>
                </a:tc>
                <a:tc>
                  <a:txBody>
                    <a:bodyPr/>
                    <a:lstStyle>
                      <a:lvl1pPr eaLnBrk="0" hangingPunct="0">
                        <a:spcBef>
                          <a:spcPts val="250"/>
                        </a:spcBef>
                        <a:buClr>
                          <a:schemeClr val="accent1"/>
                        </a:buClr>
                        <a:buSzPct val="80000"/>
                        <a:buFont typeface="Wingdings 2" panose="05020102010507070707" pitchFamily="18" charset="2"/>
                        <a:tabLst>
                          <a:tab pos="531813" algn="r"/>
                        </a:tabLst>
                        <a:defRPr sz="2400">
                          <a:solidFill>
                            <a:schemeClr val="tx1"/>
                          </a:solidFill>
                          <a:latin typeface="Verdana" panose="020B0604030504040204" pitchFamily="34" charset="0"/>
                          <a:cs typeface="Tahoma" panose="020B0604030504040204" pitchFamily="34" charset="0"/>
                        </a:defRPr>
                      </a:lvl1pPr>
                      <a:lvl2pPr marL="742950" indent="-285750" eaLnBrk="0" hangingPunct="0">
                        <a:spcBef>
                          <a:spcPts val="250"/>
                        </a:spcBef>
                        <a:buClr>
                          <a:schemeClr val="accent1"/>
                        </a:buClr>
                        <a:buSzPct val="100000"/>
                        <a:buFont typeface="Verdana" panose="020B0604030504040204" pitchFamily="34" charset="0"/>
                        <a:tabLst>
                          <a:tab pos="531813" algn="r"/>
                        </a:tabLst>
                        <a:defRPr sz="2000">
                          <a:solidFill>
                            <a:schemeClr val="tx1"/>
                          </a:solidFill>
                          <a:latin typeface="Verdana" panose="020B0604030504040204" pitchFamily="34" charset="0"/>
                          <a:cs typeface="Tahoma" panose="020B0604030504040204" pitchFamily="34" charset="0"/>
                        </a:defRPr>
                      </a:lvl2pPr>
                      <a:lvl3pPr marL="1143000" indent="-228600" eaLnBrk="0" hangingPunct="0">
                        <a:spcBef>
                          <a:spcPts val="250"/>
                        </a:spcBef>
                        <a:buClr>
                          <a:srgbClr val="E93F35"/>
                        </a:buClr>
                        <a:buSzPct val="100000"/>
                        <a:buFont typeface="Wingdings 2" panose="05020102010507070707" pitchFamily="18" charset="2"/>
                        <a:tabLst>
                          <a:tab pos="531813" algn="r"/>
                        </a:tabLst>
                        <a:defRPr sz="2000">
                          <a:solidFill>
                            <a:schemeClr val="tx1"/>
                          </a:solidFill>
                          <a:latin typeface="Verdana" panose="020B0604030504040204" pitchFamily="34" charset="0"/>
                          <a:cs typeface="Tahoma" panose="020B0604030504040204" pitchFamily="34" charset="0"/>
                        </a:defRPr>
                      </a:lvl3pPr>
                      <a:lvl4pPr marL="1600200" indent="-228600" eaLnBrk="0" hangingPunct="0">
                        <a:spcBef>
                          <a:spcPts val="225"/>
                        </a:spcBef>
                        <a:buClr>
                          <a:srgbClr val="E93F35"/>
                        </a:buClr>
                        <a:buSzPct val="112000"/>
                        <a:buFont typeface="Verdana" panose="020B0604030504040204" pitchFamily="34" charset="0"/>
                        <a:tabLst>
                          <a:tab pos="531813" algn="r"/>
                        </a:tabLst>
                        <a:defRPr sz="1700">
                          <a:solidFill>
                            <a:schemeClr val="tx1"/>
                          </a:solidFill>
                          <a:latin typeface="Verdana" panose="020B0604030504040204" pitchFamily="34" charset="0"/>
                          <a:cs typeface="Tahoma" panose="020B0604030504040204" pitchFamily="34" charset="0"/>
                        </a:defRPr>
                      </a:lvl4pPr>
                      <a:lvl5pPr marL="2057400" indent="-228600" eaLnBrk="0" hangingPunct="0">
                        <a:spcBef>
                          <a:spcPts val="250"/>
                        </a:spcBef>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5pPr>
                      <a:lvl6pPr marL="25146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6pPr>
                      <a:lvl7pPr marL="29718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7pPr>
                      <a:lvl8pPr marL="34290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8pPr>
                      <a:lvl9pPr marL="38862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9pPr>
                    </a:lstStyle>
                    <a:p>
                      <a:pPr marL="0" marR="0" lvl="0" indent="0" algn="ctr" defTabSz="914400" rtl="1" eaLnBrk="1" fontAlgn="base" latinLnBrk="0" hangingPunct="1">
                        <a:lnSpc>
                          <a:spcPct val="115000"/>
                        </a:lnSpc>
                        <a:spcBef>
                          <a:spcPct val="0"/>
                        </a:spcBef>
                        <a:spcAft>
                          <a:spcPts val="1000"/>
                        </a:spcAft>
                        <a:buClrTx/>
                        <a:buSzTx/>
                        <a:buFontTx/>
                        <a:buNone/>
                        <a:tabLst>
                          <a:tab pos="531813" algn="r"/>
                        </a:tabLst>
                      </a:pPr>
                      <a:r>
                        <a:rPr kumimoji="0" lang="fa-IR" sz="1500" b="1"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سازمانهای دیجیتالی</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txBody>
                  <a:tcPr marL="66341" marR="6634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FBFBF"/>
                    </a:solidFill>
                  </a:tcPr>
                </a:tc>
                <a:extLst>
                  <a:ext uri="{0D108BD9-81ED-4DB2-BD59-A6C34878D82A}">
                    <a16:rowId xmlns:a16="http://schemas.microsoft.com/office/drawing/2014/main" val="10000"/>
                  </a:ext>
                </a:extLst>
              </a:tr>
              <a:tr h="4075113">
                <a:tc>
                  <a:txBody>
                    <a:bodyPr/>
                    <a:lstStyle>
                      <a:lvl1pPr marL="342900" indent="-342900" eaLnBrk="0" hangingPunct="0">
                        <a:spcBef>
                          <a:spcPts val="250"/>
                        </a:spcBef>
                        <a:buClr>
                          <a:schemeClr val="accent1"/>
                        </a:buClr>
                        <a:buSzPct val="80000"/>
                        <a:buFont typeface="Wingdings 2" panose="05020102010507070707" pitchFamily="18" charset="2"/>
                        <a:tabLst>
                          <a:tab pos="531813" algn="r"/>
                        </a:tabLst>
                        <a:defRPr sz="2400">
                          <a:solidFill>
                            <a:schemeClr val="tx1"/>
                          </a:solidFill>
                          <a:latin typeface="Verdana" panose="020B0604030504040204" pitchFamily="34" charset="0"/>
                          <a:cs typeface="Tahoma" panose="020B0604030504040204" pitchFamily="34" charset="0"/>
                        </a:defRPr>
                      </a:lvl1pPr>
                      <a:lvl2pPr marL="742950" indent="-285750" eaLnBrk="0" hangingPunct="0">
                        <a:spcBef>
                          <a:spcPts val="250"/>
                        </a:spcBef>
                        <a:buClr>
                          <a:schemeClr val="accent1"/>
                        </a:buClr>
                        <a:buSzPct val="100000"/>
                        <a:buFont typeface="Verdana" panose="020B0604030504040204" pitchFamily="34" charset="0"/>
                        <a:tabLst>
                          <a:tab pos="531813" algn="r"/>
                        </a:tabLst>
                        <a:defRPr sz="2000">
                          <a:solidFill>
                            <a:schemeClr val="tx1"/>
                          </a:solidFill>
                          <a:latin typeface="Verdana" panose="020B0604030504040204" pitchFamily="34" charset="0"/>
                          <a:cs typeface="Tahoma" panose="020B0604030504040204" pitchFamily="34" charset="0"/>
                        </a:defRPr>
                      </a:lvl2pPr>
                      <a:lvl3pPr marL="1143000" indent="-228600" eaLnBrk="0" hangingPunct="0">
                        <a:spcBef>
                          <a:spcPts val="250"/>
                        </a:spcBef>
                        <a:buClr>
                          <a:srgbClr val="E93F35"/>
                        </a:buClr>
                        <a:buSzPct val="100000"/>
                        <a:buFont typeface="Wingdings 2" panose="05020102010507070707" pitchFamily="18" charset="2"/>
                        <a:tabLst>
                          <a:tab pos="531813" algn="r"/>
                        </a:tabLst>
                        <a:defRPr sz="2000">
                          <a:solidFill>
                            <a:schemeClr val="tx1"/>
                          </a:solidFill>
                          <a:latin typeface="Verdana" panose="020B0604030504040204" pitchFamily="34" charset="0"/>
                          <a:cs typeface="Tahoma" panose="020B0604030504040204" pitchFamily="34" charset="0"/>
                        </a:defRPr>
                      </a:lvl3pPr>
                      <a:lvl4pPr marL="1600200" indent="-228600" eaLnBrk="0" hangingPunct="0">
                        <a:spcBef>
                          <a:spcPts val="225"/>
                        </a:spcBef>
                        <a:buClr>
                          <a:srgbClr val="E93F35"/>
                        </a:buClr>
                        <a:buSzPct val="112000"/>
                        <a:buFont typeface="Verdana" panose="020B0604030504040204" pitchFamily="34" charset="0"/>
                        <a:tabLst>
                          <a:tab pos="531813" algn="r"/>
                        </a:tabLst>
                        <a:defRPr sz="1700">
                          <a:solidFill>
                            <a:schemeClr val="tx1"/>
                          </a:solidFill>
                          <a:latin typeface="Verdana" panose="020B0604030504040204" pitchFamily="34" charset="0"/>
                          <a:cs typeface="Tahoma" panose="020B0604030504040204" pitchFamily="34" charset="0"/>
                        </a:defRPr>
                      </a:lvl4pPr>
                      <a:lvl5pPr marL="2057400" indent="-228600" eaLnBrk="0" hangingPunct="0">
                        <a:spcBef>
                          <a:spcPts val="250"/>
                        </a:spcBef>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5pPr>
                      <a:lvl6pPr marL="25146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6pPr>
                      <a:lvl7pPr marL="29718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7pPr>
                      <a:lvl8pPr marL="34290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8pPr>
                      <a:lvl9pPr marL="38862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9pPr>
                    </a:lstStyle>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tab pos="531813" algn="r"/>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صورتحساب کاغذی </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tab pos="531813" algn="r"/>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مناقصات کاغذی</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tab pos="531813" algn="r"/>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تولید تدافعی، شروع با پیش بینی تقاضا</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tab pos="531813" algn="r"/>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تولید انبوه</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tab pos="531813" algn="r"/>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بازاریابی کمیسیونی فیزیکی</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tab pos="531813" algn="r"/>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تبلیغات سینه به سینه، آرام و محدود</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tab pos="531813" algn="r"/>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زنجیره تأمین خطی</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tab pos="531813" algn="r"/>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مقدار زیاد سرمایه برای تولید انبوه نیاز است.</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tab pos="531813" algn="r"/>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هزینه ثابت زیاد برای عملیات کارخانه مورد نیاز است.</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tab pos="531813" algn="r"/>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پیشنهادات ارزشی مشتریان غالبا ناهمخوان است (ارزش&lt; هزینه)</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txBody>
                  <a:tcPr marL="66341" marR="6634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250"/>
                        </a:spcBef>
                        <a:buClr>
                          <a:schemeClr val="accent1"/>
                        </a:buClr>
                        <a:buSzPct val="80000"/>
                        <a:buFont typeface="Wingdings 2" panose="05020102010507070707" pitchFamily="18" charset="2"/>
                        <a:tabLst>
                          <a:tab pos="531813" algn="r"/>
                        </a:tabLst>
                        <a:defRPr sz="2400">
                          <a:solidFill>
                            <a:schemeClr val="tx1"/>
                          </a:solidFill>
                          <a:latin typeface="Verdana" panose="020B0604030504040204" pitchFamily="34" charset="0"/>
                          <a:cs typeface="Tahoma" panose="020B0604030504040204" pitchFamily="34" charset="0"/>
                        </a:defRPr>
                      </a:lvl1pPr>
                      <a:lvl2pPr marL="742950" indent="-285750" eaLnBrk="0" hangingPunct="0">
                        <a:spcBef>
                          <a:spcPts val="250"/>
                        </a:spcBef>
                        <a:buClr>
                          <a:schemeClr val="accent1"/>
                        </a:buClr>
                        <a:buSzPct val="100000"/>
                        <a:buFont typeface="Verdana" panose="020B0604030504040204" pitchFamily="34" charset="0"/>
                        <a:tabLst>
                          <a:tab pos="531813" algn="r"/>
                        </a:tabLst>
                        <a:defRPr sz="2000">
                          <a:solidFill>
                            <a:schemeClr val="tx1"/>
                          </a:solidFill>
                          <a:latin typeface="Verdana" panose="020B0604030504040204" pitchFamily="34" charset="0"/>
                          <a:cs typeface="Tahoma" panose="020B0604030504040204" pitchFamily="34" charset="0"/>
                        </a:defRPr>
                      </a:lvl2pPr>
                      <a:lvl3pPr marL="1143000" indent="-228600" eaLnBrk="0" hangingPunct="0">
                        <a:spcBef>
                          <a:spcPts val="250"/>
                        </a:spcBef>
                        <a:buClr>
                          <a:srgbClr val="E93F35"/>
                        </a:buClr>
                        <a:buSzPct val="100000"/>
                        <a:buFont typeface="Wingdings 2" panose="05020102010507070707" pitchFamily="18" charset="2"/>
                        <a:tabLst>
                          <a:tab pos="531813" algn="r"/>
                        </a:tabLst>
                        <a:defRPr sz="2000">
                          <a:solidFill>
                            <a:schemeClr val="tx1"/>
                          </a:solidFill>
                          <a:latin typeface="Verdana" panose="020B0604030504040204" pitchFamily="34" charset="0"/>
                          <a:cs typeface="Tahoma" panose="020B0604030504040204" pitchFamily="34" charset="0"/>
                        </a:defRPr>
                      </a:lvl3pPr>
                      <a:lvl4pPr marL="1600200" indent="-228600" eaLnBrk="0" hangingPunct="0">
                        <a:spcBef>
                          <a:spcPts val="225"/>
                        </a:spcBef>
                        <a:buClr>
                          <a:srgbClr val="E93F35"/>
                        </a:buClr>
                        <a:buSzPct val="112000"/>
                        <a:buFont typeface="Verdana" panose="020B0604030504040204" pitchFamily="34" charset="0"/>
                        <a:tabLst>
                          <a:tab pos="531813" algn="r"/>
                        </a:tabLst>
                        <a:defRPr sz="1700">
                          <a:solidFill>
                            <a:schemeClr val="tx1"/>
                          </a:solidFill>
                          <a:latin typeface="Verdana" panose="020B0604030504040204" pitchFamily="34" charset="0"/>
                          <a:cs typeface="Tahoma" panose="020B0604030504040204" pitchFamily="34" charset="0"/>
                        </a:defRPr>
                      </a:lvl4pPr>
                      <a:lvl5pPr marL="2057400" indent="-228600" eaLnBrk="0" hangingPunct="0">
                        <a:spcBef>
                          <a:spcPts val="250"/>
                        </a:spcBef>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5pPr>
                      <a:lvl6pPr marL="25146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6pPr>
                      <a:lvl7pPr marL="29718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7pPr>
                      <a:lvl8pPr marL="34290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8pPr>
                      <a:lvl9pPr marL="3886200" indent="-228600" eaLnBrk="0" fontAlgn="base" hangingPunct="0">
                        <a:spcBef>
                          <a:spcPts val="250"/>
                        </a:spcBef>
                        <a:spcAft>
                          <a:spcPct val="0"/>
                        </a:spcAft>
                        <a:buClr>
                          <a:srgbClr val="D5AD6E"/>
                        </a:buClr>
                        <a:buSzPct val="100000"/>
                        <a:buFont typeface="Wingdings 2" panose="05020102010507070707" pitchFamily="18" charset="2"/>
                        <a:tabLst>
                          <a:tab pos="531813" algn="r"/>
                        </a:tabLst>
                        <a:defRPr>
                          <a:solidFill>
                            <a:schemeClr val="tx1"/>
                          </a:solidFill>
                          <a:latin typeface="Verdana" panose="020B0604030504040204" pitchFamily="34" charset="0"/>
                          <a:cs typeface="Tahoma" panose="020B0604030504040204" pitchFamily="34" charset="0"/>
                        </a:defRPr>
                      </a:lvl9pPr>
                    </a:lstStyle>
                    <a:p>
                      <a:pPr marL="0" marR="0" lvl="0" indent="0" algn="just" defTabSz="914400" rtl="1" eaLnBrk="1" fontAlgn="base" latinLnBrk="0" hangingPunct="1">
                        <a:lnSpc>
                          <a:spcPct val="115000"/>
                        </a:lnSpc>
                        <a:spcBef>
                          <a:spcPct val="0"/>
                        </a:spcBef>
                        <a:spcAft>
                          <a:spcPts val="1000"/>
                        </a:spcAft>
                        <a:buClrTx/>
                        <a:buSzTx/>
                        <a:buFontTx/>
                        <a:buNone/>
                        <a:tabLst>
                          <a:tab pos="531813" algn="r"/>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حراجیهای آن لاین در هر مکان و زمان</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0" marR="0" lvl="0" indent="0" algn="just" defTabSz="914400" rtl="1" eaLnBrk="1" fontAlgn="base" latinLnBrk="0" hangingPunct="1">
                        <a:lnSpc>
                          <a:spcPct val="115000"/>
                        </a:lnSpc>
                        <a:spcBef>
                          <a:spcPct val="0"/>
                        </a:spcBef>
                        <a:spcAft>
                          <a:spcPts val="1000"/>
                        </a:spcAft>
                        <a:buClrTx/>
                        <a:buSzTx/>
                        <a:buFontTx/>
                        <a:buNone/>
                        <a:tabLst>
                          <a:tab pos="531813" algn="r"/>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واسطه های اطلاعاتی الکترونیکی خدمات ارزش افزوده</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0" marR="0" lvl="0" indent="0" algn="just" defTabSz="914400" rtl="1" eaLnBrk="1" fontAlgn="base" latinLnBrk="0" hangingPunct="1">
                        <a:lnSpc>
                          <a:spcPct val="115000"/>
                        </a:lnSpc>
                        <a:spcBef>
                          <a:spcPct val="0"/>
                        </a:spcBef>
                        <a:spcAft>
                          <a:spcPts val="1000"/>
                        </a:spcAft>
                        <a:buClrTx/>
                        <a:buSzTx/>
                        <a:buFontTx/>
                        <a:buNone/>
                        <a:tabLst>
                          <a:tab pos="531813" algn="r"/>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صورتحساب الکترونیکی </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0" marR="0" lvl="0" indent="0" algn="just" defTabSz="914400" rtl="1" eaLnBrk="1" fontAlgn="base" latinLnBrk="0" hangingPunct="1">
                        <a:lnSpc>
                          <a:spcPct val="115000"/>
                        </a:lnSpc>
                        <a:spcBef>
                          <a:spcPct val="0"/>
                        </a:spcBef>
                        <a:spcAft>
                          <a:spcPts val="1000"/>
                        </a:spcAft>
                        <a:buClrTx/>
                        <a:buSzTx/>
                        <a:buFontTx/>
                        <a:buNone/>
                        <a:tabLst>
                          <a:tab pos="531813" algn="r"/>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حراجی معکوس الکترونیکی، منافصه</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0" marR="0" lvl="0" indent="0" algn="just" defTabSz="914400" rtl="1" eaLnBrk="1" fontAlgn="base" latinLnBrk="0" hangingPunct="1">
                        <a:lnSpc>
                          <a:spcPct val="115000"/>
                        </a:lnSpc>
                        <a:spcBef>
                          <a:spcPct val="0"/>
                        </a:spcBef>
                        <a:spcAft>
                          <a:spcPts val="1000"/>
                        </a:spcAft>
                        <a:buClrTx/>
                        <a:buSzTx/>
                        <a:buFontTx/>
                        <a:buNone/>
                        <a:tabLst>
                          <a:tab pos="531813" algn="r"/>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تولید تهاجمی، شروع با یک سفارش</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0" marR="0" lvl="0" indent="0" algn="just" defTabSz="914400" rtl="1" eaLnBrk="1" fontAlgn="base" latinLnBrk="0" hangingPunct="1">
                        <a:lnSpc>
                          <a:spcPct val="115000"/>
                        </a:lnSpc>
                        <a:spcBef>
                          <a:spcPct val="0"/>
                        </a:spcBef>
                        <a:spcAft>
                          <a:spcPts val="1000"/>
                        </a:spcAft>
                        <a:buClrTx/>
                        <a:buSzTx/>
                        <a:buFontTx/>
                        <a:buNone/>
                        <a:tabLst>
                          <a:tab pos="531813" algn="r"/>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سفارشی سازی انبوه، ساخت براساس سفارش</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0" marR="0" lvl="0" indent="0" algn="just" defTabSz="914400" rtl="1" eaLnBrk="1" fontAlgn="base" latinLnBrk="0" hangingPunct="1">
                        <a:lnSpc>
                          <a:spcPct val="115000"/>
                        </a:lnSpc>
                        <a:spcBef>
                          <a:spcPct val="0"/>
                        </a:spcBef>
                        <a:spcAft>
                          <a:spcPts val="1000"/>
                        </a:spcAft>
                        <a:buClrTx/>
                        <a:buSzTx/>
                        <a:buFontTx/>
                        <a:buNone/>
                        <a:tabLst>
                          <a:tab pos="531813" algn="r"/>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بازاریابی واسطه،مجازی</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0" marR="0" lvl="0" indent="0" algn="just" defTabSz="914400" rtl="1" eaLnBrk="1" fontAlgn="base" latinLnBrk="0" hangingPunct="1">
                        <a:lnSpc>
                          <a:spcPct val="115000"/>
                        </a:lnSpc>
                        <a:spcBef>
                          <a:spcPct val="0"/>
                        </a:spcBef>
                        <a:spcAft>
                          <a:spcPts val="1000"/>
                        </a:spcAft>
                        <a:buClrTx/>
                        <a:buSzTx/>
                        <a:buFontTx/>
                        <a:buNone/>
                        <a:tabLst>
                          <a:tab pos="531813" algn="r"/>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بازاریابی ویروسی منفجر شونده</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0" marR="0" lvl="0" indent="0" algn="just" defTabSz="914400" rtl="1" eaLnBrk="1" fontAlgn="base" latinLnBrk="0" hangingPunct="1">
                        <a:lnSpc>
                          <a:spcPct val="115000"/>
                        </a:lnSpc>
                        <a:spcBef>
                          <a:spcPct val="0"/>
                        </a:spcBef>
                        <a:spcAft>
                          <a:spcPts val="1000"/>
                        </a:spcAft>
                        <a:buClrTx/>
                        <a:buSzTx/>
                        <a:buFontTx/>
                        <a:buNone/>
                        <a:tabLst>
                          <a:tab pos="531813" algn="r"/>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زنجیره تأمین مبتنی بر هاب</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0" marR="0" lvl="0" indent="0" algn="just" defTabSz="914400" rtl="1" eaLnBrk="1" fontAlgn="base" latinLnBrk="0" hangingPunct="1">
                        <a:lnSpc>
                          <a:spcPct val="115000"/>
                        </a:lnSpc>
                        <a:spcBef>
                          <a:spcPct val="0"/>
                        </a:spcBef>
                        <a:spcAft>
                          <a:spcPts val="1000"/>
                        </a:spcAft>
                        <a:buClrTx/>
                        <a:buSzTx/>
                        <a:buFontTx/>
                        <a:buNone/>
                        <a:tabLst>
                          <a:tab pos="531813" algn="r"/>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سرمایه کمتری برای ساخت براساس سفارش نیاز است</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0" marR="0" lvl="0" indent="0" algn="just" defTabSz="914400" rtl="1" eaLnBrk="1" fontAlgn="base" latinLnBrk="0" hangingPunct="1">
                        <a:lnSpc>
                          <a:spcPct val="115000"/>
                        </a:lnSpc>
                        <a:spcBef>
                          <a:spcPct val="0"/>
                        </a:spcBef>
                        <a:spcAft>
                          <a:spcPts val="1000"/>
                        </a:spcAft>
                        <a:buClrTx/>
                        <a:buSzTx/>
                        <a:buFontTx/>
                        <a:buNone/>
                        <a:tabLst>
                          <a:tab pos="531813" algn="r"/>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هزینه ثابت کمی برای عملیات کارخانه مورد نیاز است</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0" marR="0" lvl="0" indent="0" algn="just" defTabSz="914400" rtl="1" eaLnBrk="1" fontAlgn="base" latinLnBrk="0" hangingPunct="1">
                        <a:lnSpc>
                          <a:spcPct val="115000"/>
                        </a:lnSpc>
                        <a:spcBef>
                          <a:spcPct val="0"/>
                        </a:spcBef>
                        <a:spcAft>
                          <a:spcPts val="1000"/>
                        </a:spcAft>
                        <a:buClrTx/>
                        <a:buSzTx/>
                        <a:buFontTx/>
                        <a:buNone/>
                        <a:tabLst>
                          <a:tab pos="531813" algn="r"/>
                        </a:tabLst>
                      </a:pPr>
                      <a:r>
                        <a:rPr kumimoji="0" lang="fa-IR" sz="12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انطباق کامل پیشنهاد ارزشی مشتریان (هزینه = ارزش)</a:t>
                      </a:r>
                      <a:endParaRPr kumimoji="0" lang="en-US"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txBody>
                  <a:tcPr marL="66341" marR="6634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36882" name="Text Box 1"/>
          <p:cNvSpPr txBox="1">
            <a:spLocks noChangeArrowheads="1"/>
          </p:cNvSpPr>
          <p:nvPr/>
        </p:nvSpPr>
        <p:spPr bwMode="auto">
          <a:xfrm>
            <a:off x="2847975" y="5962650"/>
            <a:ext cx="4086225"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fa-IR" sz="1400" b="1"/>
              <a:t>شکل 11-1 : شرکت دیجیتالی در مقابل شرکت غیرالکترونیکی</a:t>
            </a:r>
            <a:endParaRPr lang="en-US"/>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par>
                          <p:cTn id="8" fill="hold" nodeType="afterGroup">
                            <p:stCondLst>
                              <p:cond delay="500"/>
                            </p:stCondLst>
                            <p:childTnLst>
                              <p:par>
                                <p:cTn id="9" presetID="39" presetClass="entr" presetSubtype="0" accel="100000" fill="hold" nodeType="after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p:cTn id="11" dur="500" fill="hold"/>
                                        <p:tgtEl>
                                          <p:spTgt spid="9"/>
                                        </p:tgtEl>
                                        <p:attrNameLst>
                                          <p:attrName>ppt_h</p:attrName>
                                        </p:attrNameLst>
                                      </p:cBhvr>
                                      <p:tavLst>
                                        <p:tav tm="0">
                                          <p:val>
                                            <p:strVal val="#ppt_h/20"/>
                                          </p:val>
                                        </p:tav>
                                        <p:tav tm="50000">
                                          <p:val>
                                            <p:strVal val="#ppt_h/20"/>
                                          </p:val>
                                        </p:tav>
                                        <p:tav tm="100000">
                                          <p:val>
                                            <p:strVal val="#ppt_h"/>
                                          </p:val>
                                        </p:tav>
                                      </p:tavLst>
                                    </p:anim>
                                    <p:anim calcmode="lin" valueType="num">
                                      <p:cBhvr>
                                        <p:cTn id="12" dur="500" fill="hold"/>
                                        <p:tgtEl>
                                          <p:spTgt spid="9"/>
                                        </p:tgtEl>
                                        <p:attrNameLst>
                                          <p:attrName>ppt_w</p:attrName>
                                        </p:attrNameLst>
                                      </p:cBhvr>
                                      <p:tavLst>
                                        <p:tav tm="0">
                                          <p:val>
                                            <p:strVal val="#ppt_w+.3"/>
                                          </p:val>
                                        </p:tav>
                                        <p:tav tm="50000">
                                          <p:val>
                                            <p:strVal val="#ppt_w+.3"/>
                                          </p:val>
                                        </p:tav>
                                        <p:tav tm="100000">
                                          <p:val>
                                            <p:strVal val="#ppt_w"/>
                                          </p:val>
                                        </p:tav>
                                      </p:tavLst>
                                    </p:anim>
                                    <p:anim calcmode="lin" valueType="num">
                                      <p:cBhvr>
                                        <p:cTn id="13" dur="500" fill="hold"/>
                                        <p:tgtEl>
                                          <p:spTgt spid="9"/>
                                        </p:tgtEl>
                                        <p:attrNameLst>
                                          <p:attrName>ppt_x</p:attrName>
                                        </p:attrNameLst>
                                      </p:cBhvr>
                                      <p:tavLst>
                                        <p:tav tm="0">
                                          <p:val>
                                            <p:strVal val="#ppt_x-.3"/>
                                          </p:val>
                                        </p:tav>
                                        <p:tav tm="50000">
                                          <p:val>
                                            <p:strVal val="#ppt_x"/>
                                          </p:val>
                                        </p:tav>
                                        <p:tav tm="100000">
                                          <p:val>
                                            <p:strVal val="#ppt_x"/>
                                          </p:val>
                                        </p:tav>
                                      </p:tavLst>
                                    </p:anim>
                                    <p:anim calcmode="lin" valueType="num">
                                      <p:cBhvr>
                                        <p:cTn id="14" dur="500" fill="hold"/>
                                        <p:tgtEl>
                                          <p:spTgt spid="9"/>
                                        </p:tgtEl>
                                        <p:attrNameLst>
                                          <p:attrName>ppt_y</p:attrName>
                                        </p:attrNameLst>
                                      </p:cBhvr>
                                      <p:tavLst>
                                        <p:tav tm="0">
                                          <p:val>
                                            <p:strVal val="#ppt_y"/>
                                          </p:val>
                                        </p:tav>
                                        <p:tav tm="100000">
                                          <p:val>
                                            <p:strVal val="#ppt_y"/>
                                          </p:val>
                                        </p:tav>
                                      </p:tavLst>
                                    </p:anim>
                                  </p:childTnLst>
                                </p:cTn>
                              </p:par>
                            </p:childTnLst>
                          </p:cTn>
                        </p:par>
                        <p:par>
                          <p:cTn id="15" fill="hold" nodeType="afterGroup">
                            <p:stCondLst>
                              <p:cond delay="1000"/>
                            </p:stCondLst>
                            <p:childTnLst>
                              <p:par>
                                <p:cTn id="16" presetID="36" presetClass="emph" presetSubtype="0" fill="hold" grpId="0" nodeType="afterEffect">
                                  <p:stCondLst>
                                    <p:cond delay="0"/>
                                  </p:stCondLst>
                                  <p:iterate type="lt">
                                    <p:tmPct val="10000"/>
                                  </p:iterate>
                                  <p:childTnLst>
                                    <p:animScale>
                                      <p:cBhvr>
                                        <p:cTn id="17" dur="250" autoRev="1" fill="hold">
                                          <p:stCondLst>
                                            <p:cond delay="0"/>
                                          </p:stCondLst>
                                        </p:cTn>
                                        <p:tgtEl>
                                          <p:spTgt spid="5"/>
                                        </p:tgtEl>
                                      </p:cBhvr>
                                      <p:to x="80000" y="100000"/>
                                    </p:animScale>
                                    <p:anim by="(#ppt_w*0.10)" calcmode="lin" valueType="num">
                                      <p:cBhvr>
                                        <p:cTn id="18" dur="250" autoRev="1" fill="hold">
                                          <p:stCondLst>
                                            <p:cond delay="0"/>
                                          </p:stCondLst>
                                        </p:cTn>
                                        <p:tgtEl>
                                          <p:spTgt spid="5"/>
                                        </p:tgtEl>
                                        <p:attrNameLst>
                                          <p:attrName>ppt_x</p:attrName>
                                        </p:attrNameLst>
                                      </p:cBhvr>
                                    </p:anim>
                                    <p:anim by="(-#ppt_w*0.10)" calcmode="lin" valueType="num">
                                      <p:cBhvr>
                                        <p:cTn id="19" dur="250" autoRev="1" fill="hold">
                                          <p:stCondLst>
                                            <p:cond delay="0"/>
                                          </p:stCondLst>
                                        </p:cTn>
                                        <p:tgtEl>
                                          <p:spTgt spid="5"/>
                                        </p:tgtEl>
                                        <p:attrNameLst>
                                          <p:attrName>ppt_y</p:attrName>
                                        </p:attrNameLst>
                                      </p:cBhvr>
                                    </p:anim>
                                    <p:animRot by="-480000">
                                      <p:cBhvr>
                                        <p:cTn id="20" dur="250" autoRev="1"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Wave 6"/>
          <p:cNvSpPr/>
          <p:nvPr/>
        </p:nvSpPr>
        <p:spPr>
          <a:xfrm>
            <a:off x="5638800" y="3810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400" b="1" dirty="0"/>
              <a:t>فصل دوم</a:t>
            </a:r>
            <a:endParaRPr lang="en-US" sz="2400" b="1" dirty="0"/>
          </a:p>
        </p:txBody>
      </p:sp>
      <p:sp>
        <p:nvSpPr>
          <p:cNvPr id="11" name="TextBox 10"/>
          <p:cNvSpPr txBox="1">
            <a:spLocks noChangeArrowheads="1"/>
          </p:cNvSpPr>
          <p:nvPr/>
        </p:nvSpPr>
        <p:spPr bwMode="auto">
          <a:xfrm>
            <a:off x="1333500" y="2000250"/>
            <a:ext cx="7124700" cy="432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lnSpc>
                <a:spcPct val="150000"/>
              </a:lnSpc>
              <a:spcAft>
                <a:spcPts val="1000"/>
              </a:spcAft>
              <a:buFont typeface="Arial" panose="020B0604020202020204" pitchFamily="34" charset="0"/>
              <a:buChar char="-"/>
            </a:pPr>
            <a:r>
              <a:rPr lang="fa-IR" b="1"/>
              <a:t>بازارهای الکترنیکی را تعریف نموده و اجزاء آن را آنها را ذکر نمائید.</a:t>
            </a:r>
            <a:endParaRPr lang="en-US" b="1"/>
          </a:p>
          <a:p>
            <a:pPr algn="r" rtl="1" eaLnBrk="1" hangingPunct="1">
              <a:lnSpc>
                <a:spcPct val="150000"/>
              </a:lnSpc>
              <a:buFont typeface="Arial" panose="020B0604020202020204" pitchFamily="34" charset="0"/>
              <a:buChar char="-"/>
            </a:pPr>
            <a:r>
              <a:rPr lang="fa-IR" b="1"/>
              <a:t>انواع بازارهای الکترونیکی را ذکر نموده و ویژگی های آنها را تشریح کنید.</a:t>
            </a:r>
            <a:endParaRPr lang="en-US" b="1"/>
          </a:p>
          <a:p>
            <a:pPr algn="r" rtl="1" eaLnBrk="1" hangingPunct="1">
              <a:lnSpc>
                <a:spcPct val="150000"/>
              </a:lnSpc>
              <a:buFont typeface="Arial" panose="020B0604020202020204" pitchFamily="34" charset="0"/>
              <a:buChar char="-"/>
            </a:pPr>
            <a:r>
              <a:rPr lang="fa-IR" b="1"/>
              <a:t>زنجیره تأمین و زنجیره ارزش را تعریف نموده و به نقش آنها پی ببرید.</a:t>
            </a:r>
            <a:endParaRPr lang="en-US" b="1"/>
          </a:p>
          <a:p>
            <a:pPr algn="r" rtl="1" eaLnBrk="1" hangingPunct="1">
              <a:lnSpc>
                <a:spcPct val="150000"/>
              </a:lnSpc>
              <a:buFont typeface="Arial" panose="020B0604020202020204" pitchFamily="34" charset="0"/>
              <a:buChar char="-"/>
            </a:pPr>
            <a:r>
              <a:rPr lang="fa-IR" b="1"/>
              <a:t>نقش واسطه ها در تجارت الکترونیکی را توصیف کنید.</a:t>
            </a:r>
            <a:endParaRPr lang="en-US" b="1"/>
          </a:p>
          <a:p>
            <a:pPr algn="r" rtl="1" eaLnBrk="1" hangingPunct="1">
              <a:lnSpc>
                <a:spcPct val="150000"/>
              </a:lnSpc>
              <a:buFont typeface="Arial" panose="020B0604020202020204" pitchFamily="34" charset="0"/>
              <a:buChar char="-"/>
            </a:pPr>
            <a:r>
              <a:rPr lang="fa-IR" b="1"/>
              <a:t>مباحث رقابت، کیفیت و نقدینگی را در بازارهای الکترونیکی تشریح نمائید.</a:t>
            </a:r>
            <a:endParaRPr lang="en-US" b="1"/>
          </a:p>
          <a:p>
            <a:pPr algn="r" rtl="1" eaLnBrk="1" hangingPunct="1">
              <a:lnSpc>
                <a:spcPct val="150000"/>
              </a:lnSpc>
              <a:buFont typeface="Arial" panose="020B0604020202020204" pitchFamily="34" charset="0"/>
              <a:buChar char="-"/>
            </a:pPr>
            <a:r>
              <a:rPr lang="fa-IR" b="1"/>
              <a:t>کاتالوگ های الکترونیکی ف چرخ دستی های خرید و موتورهای جستجو را توصیف نمائید.</a:t>
            </a:r>
            <a:endParaRPr lang="en-US" b="1"/>
          </a:p>
          <a:p>
            <a:pPr algn="r" rtl="1" eaLnBrk="1" hangingPunct="1">
              <a:lnSpc>
                <a:spcPct val="150000"/>
              </a:lnSpc>
              <a:buFont typeface="Arial" panose="020B0604020202020204" pitchFamily="34" charset="0"/>
              <a:buChar char="-"/>
            </a:pPr>
            <a:r>
              <a:rPr lang="fa-IR" b="1"/>
              <a:t>انواع مختلف حراجیها را بیان نموده و ویژگیهای آنها را مشخص کنید.</a:t>
            </a:r>
            <a:endParaRPr lang="en-US" b="1"/>
          </a:p>
          <a:p>
            <a:pPr algn="r" rtl="1" eaLnBrk="1" hangingPunct="1">
              <a:lnSpc>
                <a:spcPct val="150000"/>
              </a:lnSpc>
              <a:buFont typeface="Arial" panose="020B0604020202020204" pitchFamily="34" charset="0"/>
              <a:buChar char="-"/>
            </a:pPr>
            <a:r>
              <a:rPr lang="fa-IR" b="1"/>
              <a:t>مزایا، محدودیتها و تأثیرات حراجیها را بیان نمائید.</a:t>
            </a:r>
            <a:endParaRPr lang="en-US" b="1"/>
          </a:p>
          <a:p>
            <a:pPr algn="r" rtl="1" eaLnBrk="1" hangingPunct="1">
              <a:lnSpc>
                <a:spcPct val="150000"/>
              </a:lnSpc>
              <a:buFont typeface="Arial" panose="020B0604020202020204" pitchFamily="34" charset="0"/>
              <a:buChar char="-"/>
            </a:pPr>
            <a:r>
              <a:rPr lang="fa-IR" b="1"/>
              <a:t>تأثیر بازارهای الکترونیکی بر روی سازمان ها را بیان نمائید.</a:t>
            </a:r>
            <a:endParaRPr lang="en-US" b="1"/>
          </a:p>
          <a:p>
            <a:pPr algn="r" rtl="1" eaLnBrk="1" hangingPunct="1">
              <a:lnSpc>
                <a:spcPct val="150000"/>
              </a:lnSpc>
              <a:buFont typeface="Arial" panose="020B0604020202020204" pitchFamily="34" charset="0"/>
              <a:buChar char="-"/>
            </a:pPr>
            <a:r>
              <a:rPr lang="fa-IR" b="1"/>
              <a:t>تجارت سیار را بیان نموده و نقش آنها به عنوان یک مکانیزم بازار توضیح دهید</a:t>
            </a:r>
            <a:endParaRPr lang="en-US"/>
          </a:p>
        </p:txBody>
      </p:sp>
      <p:sp>
        <p:nvSpPr>
          <p:cNvPr id="12" name="TextBox 11"/>
          <p:cNvSpPr txBox="1">
            <a:spLocks noChangeArrowheads="1"/>
          </p:cNvSpPr>
          <p:nvPr/>
        </p:nvSpPr>
        <p:spPr bwMode="auto">
          <a:xfrm>
            <a:off x="6827838" y="1600200"/>
            <a:ext cx="155416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2800" b="1"/>
              <a:t>اهداف فصل</a:t>
            </a:r>
            <a:endParaRPr lang="en-US" sz="2800" b="1"/>
          </a:p>
        </p:txBody>
      </p:sp>
      <p:pic>
        <p:nvPicPr>
          <p:cNvPr id="3789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TextBox 17"/>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19" name="Arc 18"/>
          <p:cNvSpPr/>
          <p:nvPr/>
        </p:nvSpPr>
        <p:spPr>
          <a:xfrm rot="20086497">
            <a:off x="-161925" y="457200"/>
            <a:ext cx="3160713" cy="3057525"/>
          </a:xfrm>
          <a:prstGeom prst="arc">
            <a:avLst>
              <a:gd name="adj1" fmla="val 14204055"/>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checkerboard(across)">
                                      <p:cBhvr>
                                        <p:cTn id="7" dur="500"/>
                                        <p:tgtEl>
                                          <p:spTgt spid="19"/>
                                        </p:tgtEl>
                                      </p:cBhvr>
                                    </p:animEffect>
                                  </p:childTnLst>
                                </p:cTn>
                              </p:par>
                            </p:childTnLst>
                          </p:cTn>
                        </p:par>
                        <p:par>
                          <p:cTn id="8" fill="hold" nodeType="afterGroup">
                            <p:stCondLst>
                              <p:cond delay="500"/>
                            </p:stCondLst>
                            <p:childTnLst>
                              <p:par>
                                <p:cTn id="9" presetID="51" presetClass="entr" presetSubtype="0" fill="hold" grpId="0"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192" decel="100000"/>
                                        <p:tgtEl>
                                          <p:spTgt spid="12"/>
                                        </p:tgtEl>
                                      </p:cBhvr>
                                    </p:animEffect>
                                    <p:animScale>
                                      <p:cBhvr>
                                        <p:cTn id="12" dur="192" decel="100000"/>
                                        <p:tgtEl>
                                          <p:spTgt spid="12"/>
                                        </p:tgtEl>
                                      </p:cBhvr>
                                      <p:from x="10000" y="10000"/>
                                      <p:to x="200000" y="450000"/>
                                    </p:animScale>
                                    <p:animScale>
                                      <p:cBhvr>
                                        <p:cTn id="13" dur="308" accel="100000" fill="hold">
                                          <p:stCondLst>
                                            <p:cond delay="192"/>
                                          </p:stCondLst>
                                        </p:cTn>
                                        <p:tgtEl>
                                          <p:spTgt spid="12"/>
                                        </p:tgtEl>
                                      </p:cBhvr>
                                      <p:from x="200000" y="450000"/>
                                      <p:to x="100000" y="100000"/>
                                    </p:animScale>
                                    <p:set>
                                      <p:cBhvr>
                                        <p:cTn id="14" dur="192" fill="hold"/>
                                        <p:tgtEl>
                                          <p:spTgt spid="12"/>
                                        </p:tgtEl>
                                        <p:attrNameLst>
                                          <p:attrName>ppt_x</p:attrName>
                                        </p:attrNameLst>
                                      </p:cBhvr>
                                      <p:to>
                                        <p:strVal val="(0.5)"/>
                                      </p:to>
                                    </p:set>
                                    <p:anim from="(0.5)" to="(#ppt_x)" calcmode="lin" valueType="num">
                                      <p:cBhvr>
                                        <p:cTn id="15" dur="308" accel="100000" fill="hold">
                                          <p:stCondLst>
                                            <p:cond delay="192"/>
                                          </p:stCondLst>
                                        </p:cTn>
                                        <p:tgtEl>
                                          <p:spTgt spid="12"/>
                                        </p:tgtEl>
                                        <p:attrNameLst>
                                          <p:attrName>ppt_x</p:attrName>
                                        </p:attrNameLst>
                                      </p:cBhvr>
                                    </p:anim>
                                    <p:set>
                                      <p:cBhvr>
                                        <p:cTn id="16" dur="192" fill="hold"/>
                                        <p:tgtEl>
                                          <p:spTgt spid="12"/>
                                        </p:tgtEl>
                                        <p:attrNameLst>
                                          <p:attrName>ppt_y</p:attrName>
                                        </p:attrNameLst>
                                      </p:cBhvr>
                                      <p:to>
                                        <p:strVal val="(#ppt_y+0.4)"/>
                                      </p:to>
                                    </p:set>
                                    <p:anim from="(#ppt_y+0.4)" to="(#ppt_y)" calcmode="lin" valueType="num">
                                      <p:cBhvr>
                                        <p:cTn id="17" dur="308" accel="100000" fill="hold">
                                          <p:stCondLst>
                                            <p:cond delay="192"/>
                                          </p:stCondLst>
                                        </p:cTn>
                                        <p:tgtEl>
                                          <p:spTgt spid="12"/>
                                        </p:tgtEl>
                                        <p:attrNameLst>
                                          <p:attrName>ppt_y</p:attrName>
                                        </p:attrNameLst>
                                      </p:cBhvr>
                                    </p:anim>
                                  </p:childTnLst>
                                </p:cTn>
                              </p:par>
                            </p:childTnLst>
                          </p:cTn>
                        </p:par>
                        <p:par>
                          <p:cTn id="18" fill="hold" nodeType="afterGroup">
                            <p:stCondLst>
                              <p:cond delay="1000"/>
                            </p:stCondLst>
                            <p:childTnLst>
                              <p:par>
                                <p:cTn id="19" presetID="47" presetClass="entr" presetSubtype="0"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500"/>
                                        <p:tgtEl>
                                          <p:spTgt spid="11"/>
                                        </p:tgtEl>
                                      </p:cBhvr>
                                    </p:animEffect>
                                    <p:anim calcmode="lin" valueType="num">
                                      <p:cBhvr>
                                        <p:cTn id="22" dur="500" fill="hold"/>
                                        <p:tgtEl>
                                          <p:spTgt spid="11"/>
                                        </p:tgtEl>
                                        <p:attrNameLst>
                                          <p:attrName>ppt_x</p:attrName>
                                        </p:attrNameLst>
                                      </p:cBhvr>
                                      <p:tavLst>
                                        <p:tav tm="0">
                                          <p:val>
                                            <p:strVal val="#ppt_x"/>
                                          </p:val>
                                        </p:tav>
                                        <p:tav tm="100000">
                                          <p:val>
                                            <p:strVal val="#ppt_x"/>
                                          </p:val>
                                        </p:tav>
                                      </p:tavLst>
                                    </p:anim>
                                    <p:anim calcmode="lin" valueType="num">
                                      <p:cBhvr>
                                        <p:cTn id="23" dur="500" fill="hold"/>
                                        <p:tgtEl>
                                          <p:spTgt spid="11"/>
                                        </p:tgtEl>
                                        <p:attrNameLst>
                                          <p:attrName>ppt_y</p:attrName>
                                        </p:attrNameLst>
                                      </p:cBhvr>
                                      <p:tavLst>
                                        <p:tav tm="0">
                                          <p:val>
                                            <p:strVal val="#ppt_y-.1"/>
                                          </p:val>
                                        </p:tav>
                                        <p:tav tm="100000">
                                          <p:val>
                                            <p:strVal val="#ppt_y"/>
                                          </p:val>
                                        </p:tav>
                                      </p:tavLst>
                                    </p:anim>
                                  </p:childTnLst>
                                </p:cTn>
                              </p:par>
                            </p:childTnLst>
                          </p:cTn>
                        </p:par>
                        <p:par>
                          <p:cTn id="24" fill="hold" nodeType="afterGroup">
                            <p:stCondLst>
                              <p:cond delay="1500"/>
                            </p:stCondLst>
                            <p:childTnLst>
                              <p:par>
                                <p:cTn id="25" presetID="36" presetClass="emph" presetSubtype="0" fill="hold" grpId="0" nodeType="afterEffect">
                                  <p:stCondLst>
                                    <p:cond delay="0"/>
                                  </p:stCondLst>
                                  <p:iterate type="lt">
                                    <p:tmPct val="10000"/>
                                  </p:iterate>
                                  <p:childTnLst>
                                    <p:animScale>
                                      <p:cBhvr>
                                        <p:cTn id="26" dur="250" autoRev="1" fill="hold">
                                          <p:stCondLst>
                                            <p:cond delay="0"/>
                                          </p:stCondLst>
                                        </p:cTn>
                                        <p:tgtEl>
                                          <p:spTgt spid="18"/>
                                        </p:tgtEl>
                                      </p:cBhvr>
                                      <p:to x="80000" y="100000"/>
                                    </p:animScale>
                                    <p:anim by="(#ppt_w*0.10)" calcmode="lin" valueType="num">
                                      <p:cBhvr>
                                        <p:cTn id="27" dur="250" autoRev="1" fill="hold">
                                          <p:stCondLst>
                                            <p:cond delay="0"/>
                                          </p:stCondLst>
                                        </p:cTn>
                                        <p:tgtEl>
                                          <p:spTgt spid="18"/>
                                        </p:tgtEl>
                                        <p:attrNameLst>
                                          <p:attrName>ppt_x</p:attrName>
                                        </p:attrNameLst>
                                      </p:cBhvr>
                                    </p:anim>
                                    <p:anim by="(-#ppt_w*0.10)" calcmode="lin" valueType="num">
                                      <p:cBhvr>
                                        <p:cTn id="28" dur="250" autoRev="1" fill="hold">
                                          <p:stCondLst>
                                            <p:cond delay="0"/>
                                          </p:stCondLst>
                                        </p:cTn>
                                        <p:tgtEl>
                                          <p:spTgt spid="18"/>
                                        </p:tgtEl>
                                        <p:attrNameLst>
                                          <p:attrName>ppt_y</p:attrName>
                                        </p:attrNameLst>
                                      </p:cBhvr>
                                    </p:anim>
                                    <p:animRot by="-480000">
                                      <p:cBhvr>
                                        <p:cTn id="29" dur="250" autoRev="1" fill="hold">
                                          <p:stCondLst>
                                            <p:cond delay="0"/>
                                          </p:stCondLst>
                                        </p:cTn>
                                        <p:tgtEl>
                                          <p:spTgt spid="18"/>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8" grpId="0"/>
      <p:bldP spid="19"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1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6" name="Arc 5"/>
          <p:cNvSpPr/>
          <p:nvPr/>
        </p:nvSpPr>
        <p:spPr>
          <a:xfrm rot="20086497">
            <a:off x="-161925" y="457200"/>
            <a:ext cx="3160713" cy="3057525"/>
          </a:xfrm>
          <a:prstGeom prst="arc">
            <a:avLst>
              <a:gd name="adj1" fmla="val 14204055"/>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34822" name="Rectangle 3"/>
          <p:cNvSpPr>
            <a:spLocks noChangeArrowheads="1"/>
          </p:cNvSpPr>
          <p:nvPr/>
        </p:nvSpPr>
        <p:spPr bwMode="auto">
          <a:xfrm>
            <a:off x="6134100" y="1371600"/>
            <a:ext cx="23891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a:r>
              <a:rPr lang="fa-IR" sz="2000" b="1">
                <a:latin typeface="Calibri" panose="020F0502020204030204" pitchFamily="34" charset="0"/>
              </a:rPr>
              <a:t>1-2 بازارهای الکترونیکی</a:t>
            </a:r>
            <a:endParaRPr lang="fa-IR" sz="2400" b="1"/>
          </a:p>
        </p:txBody>
      </p:sp>
      <p:sp>
        <p:nvSpPr>
          <p:cNvPr id="10" name="Wave 9"/>
          <p:cNvSpPr/>
          <p:nvPr/>
        </p:nvSpPr>
        <p:spPr>
          <a:xfrm>
            <a:off x="5638800" y="3810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400" b="1" dirty="0"/>
              <a:t>فصل دوم</a:t>
            </a:r>
            <a:endParaRPr lang="en-US" sz="2400" b="1" dirty="0"/>
          </a:p>
        </p:txBody>
      </p:sp>
      <p:sp>
        <p:nvSpPr>
          <p:cNvPr id="34824" name="TextBox 10"/>
          <p:cNvSpPr txBox="1">
            <a:spLocks noChangeArrowheads="1"/>
          </p:cNvSpPr>
          <p:nvPr/>
        </p:nvSpPr>
        <p:spPr bwMode="auto">
          <a:xfrm>
            <a:off x="685800" y="1828800"/>
            <a:ext cx="7848600" cy="383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rtl="1" eaLnBrk="1" hangingPunct="1">
              <a:lnSpc>
                <a:spcPct val="150000"/>
              </a:lnSpc>
            </a:pPr>
            <a:r>
              <a:rPr lang="fa-IR"/>
              <a:t>بر اساس نظر بیکس (1998) بازارها نقشی مرکزی را در اقتصاد ایفا می نمایند بدین صورت که باعث تسهیل مبادله اطلاعات ، کالا، خدمات و پرداخت ها می شوند. آنها برای خریداران ، فروشندگان و واسطه  های بازار و به طور کلی جامعه، ارزش اقتصادی ایجاد می نمایند. بازارها (الکترونیکی یا غیره )سه وضیفه اصلی به عهده دارند1) وصل نمودن خریدار و فروشنده 2) تسهیل مبادله اطلاعات،کالا ، خدمات و پرداختهای مرتبط با مبادلات بازار 3) ارائه زیر ساختی نهادی، همچون چارچوب های قانونی و مقرراتی، که انجام وظیفه کارای بازار را موجب می شوند.</a:t>
            </a:r>
            <a:endParaRPr lang="en-US"/>
          </a:p>
          <a:p>
            <a:pPr algn="just" rtl="1" eaLnBrk="1" hangingPunct="1">
              <a:lnSpc>
                <a:spcPct val="150000"/>
              </a:lnSpc>
            </a:pPr>
            <a:r>
              <a:rPr lang="fa-IR"/>
              <a:t>تجارت الکترونیکی از طریق فناوری اطلاعات باعث افزایش اثر بخشی، کاهش هزینه تبادل و توزیع، کارایی بیشتر و ایجاد بازاری روان می گردد.</a:t>
            </a:r>
            <a:endParaRPr lang="en-US"/>
          </a:p>
          <a:p>
            <a:pPr algn="just" eaLnBrk="1" hangingPunct="1">
              <a:lnSpc>
                <a:spcPct val="150000"/>
              </a:lnSpc>
            </a:pPr>
            <a:endParaRPr lang="en-US"/>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par>
                          <p:cTn id="8" fill="hold" nodeType="afterGroup">
                            <p:stCondLst>
                              <p:cond delay="1950"/>
                            </p:stCondLst>
                            <p:childTnLst>
                              <p:par>
                                <p:cTn id="9" presetID="41" presetClass="entr" presetSubtype="0" fill="hold" grpId="0" nodeType="afterEffect">
                                  <p:stCondLst>
                                    <p:cond delay="0"/>
                                  </p:stCondLst>
                                  <p:iterate type="lt">
                                    <p:tmPct val="10000"/>
                                  </p:iterate>
                                  <p:childTnLst>
                                    <p:set>
                                      <p:cBhvr>
                                        <p:cTn id="10" dur="1" fill="hold">
                                          <p:stCondLst>
                                            <p:cond delay="0"/>
                                          </p:stCondLst>
                                        </p:cTn>
                                        <p:tgtEl>
                                          <p:spTgt spid="34822"/>
                                        </p:tgtEl>
                                        <p:attrNameLst>
                                          <p:attrName>style.visibility</p:attrName>
                                        </p:attrNameLst>
                                      </p:cBhvr>
                                      <p:to>
                                        <p:strVal val="visible"/>
                                      </p:to>
                                    </p:set>
                                    <p:anim calcmode="lin" valueType="num">
                                      <p:cBhvr>
                                        <p:cTn id="11" dur="500" fill="hold"/>
                                        <p:tgtEl>
                                          <p:spTgt spid="34822"/>
                                        </p:tgtEl>
                                        <p:attrNameLst>
                                          <p:attrName>ppt_x</p:attrName>
                                        </p:attrNameLst>
                                      </p:cBhvr>
                                      <p:tavLst>
                                        <p:tav tm="0">
                                          <p:val>
                                            <p:strVal val="#ppt_x"/>
                                          </p:val>
                                        </p:tav>
                                        <p:tav tm="50000">
                                          <p:val>
                                            <p:strVal val="#ppt_x+.1"/>
                                          </p:val>
                                        </p:tav>
                                        <p:tav tm="100000">
                                          <p:val>
                                            <p:strVal val="#ppt_x"/>
                                          </p:val>
                                        </p:tav>
                                      </p:tavLst>
                                    </p:anim>
                                    <p:anim calcmode="lin" valueType="num">
                                      <p:cBhvr>
                                        <p:cTn id="12" dur="500" fill="hold"/>
                                        <p:tgtEl>
                                          <p:spTgt spid="34822"/>
                                        </p:tgtEl>
                                        <p:attrNameLst>
                                          <p:attrName>ppt_y</p:attrName>
                                        </p:attrNameLst>
                                      </p:cBhvr>
                                      <p:tavLst>
                                        <p:tav tm="0">
                                          <p:val>
                                            <p:strVal val="#ppt_y"/>
                                          </p:val>
                                        </p:tav>
                                        <p:tav tm="100000">
                                          <p:val>
                                            <p:strVal val="#ppt_y"/>
                                          </p:val>
                                        </p:tav>
                                      </p:tavLst>
                                    </p:anim>
                                    <p:anim calcmode="lin" valueType="num">
                                      <p:cBhvr>
                                        <p:cTn id="13" dur="500" fill="hold"/>
                                        <p:tgtEl>
                                          <p:spTgt spid="34822"/>
                                        </p:tgtEl>
                                        <p:attrNameLst>
                                          <p:attrName>ppt_h</p:attrName>
                                        </p:attrNameLst>
                                      </p:cBhvr>
                                      <p:tavLst>
                                        <p:tav tm="0">
                                          <p:val>
                                            <p:strVal val="#ppt_h/10"/>
                                          </p:val>
                                        </p:tav>
                                        <p:tav tm="50000">
                                          <p:val>
                                            <p:strVal val="#ppt_h+.01"/>
                                          </p:val>
                                        </p:tav>
                                        <p:tav tm="100000">
                                          <p:val>
                                            <p:strVal val="#ppt_h"/>
                                          </p:val>
                                        </p:tav>
                                      </p:tavLst>
                                    </p:anim>
                                    <p:anim calcmode="lin" valueType="num">
                                      <p:cBhvr>
                                        <p:cTn id="14" dur="500" fill="hold"/>
                                        <p:tgtEl>
                                          <p:spTgt spid="34822"/>
                                        </p:tgtEl>
                                        <p:attrNameLst>
                                          <p:attrName>ppt_w</p:attrName>
                                        </p:attrNameLst>
                                      </p:cBhvr>
                                      <p:tavLst>
                                        <p:tav tm="0">
                                          <p:val>
                                            <p:strVal val="#ppt_w/10"/>
                                          </p:val>
                                        </p:tav>
                                        <p:tav tm="50000">
                                          <p:val>
                                            <p:strVal val="#ppt_w+.01"/>
                                          </p:val>
                                        </p:tav>
                                        <p:tav tm="100000">
                                          <p:val>
                                            <p:strVal val="#ppt_w"/>
                                          </p:val>
                                        </p:tav>
                                      </p:tavLst>
                                    </p:anim>
                                    <p:animEffect transition="in" filter="fade">
                                      <p:cBhvr>
                                        <p:cTn id="15" dur="500" tmFilter="0,0; .5, 1; 1, 1"/>
                                        <p:tgtEl>
                                          <p:spTgt spid="34822"/>
                                        </p:tgtEl>
                                      </p:cBhvr>
                                    </p:animEffect>
                                  </p:childTnLst>
                                </p:cTn>
                              </p:par>
                            </p:childTnLst>
                          </p:cTn>
                        </p:par>
                        <p:par>
                          <p:cTn id="16" fill="hold" nodeType="afterGroup">
                            <p:stCondLst>
                              <p:cond delay="3450"/>
                            </p:stCondLst>
                            <p:childTnLst>
                              <p:par>
                                <p:cTn id="17" presetID="7" presetClass="entr" presetSubtype="4" fill="hold" grpId="0" nodeType="afterEffect">
                                  <p:stCondLst>
                                    <p:cond delay="0"/>
                                  </p:stCondLst>
                                  <p:childTnLst>
                                    <p:set>
                                      <p:cBhvr>
                                        <p:cTn id="18" dur="1" fill="hold">
                                          <p:stCondLst>
                                            <p:cond delay="0"/>
                                          </p:stCondLst>
                                        </p:cTn>
                                        <p:tgtEl>
                                          <p:spTgt spid="34824"/>
                                        </p:tgtEl>
                                        <p:attrNameLst>
                                          <p:attrName>style.visibility</p:attrName>
                                        </p:attrNameLst>
                                      </p:cBhvr>
                                      <p:to>
                                        <p:strVal val="visible"/>
                                      </p:to>
                                    </p:set>
                                    <p:anim calcmode="lin" valueType="num">
                                      <p:cBhvr additive="base">
                                        <p:cTn id="19" dur="5000" fill="hold"/>
                                        <p:tgtEl>
                                          <p:spTgt spid="34824"/>
                                        </p:tgtEl>
                                        <p:attrNameLst>
                                          <p:attrName>ppt_x</p:attrName>
                                        </p:attrNameLst>
                                      </p:cBhvr>
                                      <p:tavLst>
                                        <p:tav tm="0">
                                          <p:val>
                                            <p:strVal val="#ppt_x"/>
                                          </p:val>
                                        </p:tav>
                                        <p:tav tm="100000">
                                          <p:val>
                                            <p:strVal val="#ppt_x"/>
                                          </p:val>
                                        </p:tav>
                                      </p:tavLst>
                                    </p:anim>
                                    <p:anim calcmode="lin" valueType="num">
                                      <p:cBhvr additive="base">
                                        <p:cTn id="20" dur="5000" fill="hold"/>
                                        <p:tgtEl>
                                          <p:spTgt spid="34824"/>
                                        </p:tgtEl>
                                        <p:attrNameLst>
                                          <p:attrName>ppt_y</p:attrName>
                                        </p:attrNameLst>
                                      </p:cBhvr>
                                      <p:tavLst>
                                        <p:tav tm="0">
                                          <p:val>
                                            <p:strVal val="1+#ppt_h/2"/>
                                          </p:val>
                                        </p:tav>
                                        <p:tav tm="100000">
                                          <p:val>
                                            <p:strVal val="#ppt_y"/>
                                          </p:val>
                                        </p:tav>
                                      </p:tavLst>
                                    </p:anim>
                                  </p:childTnLst>
                                </p:cTn>
                              </p:par>
                            </p:childTnLst>
                          </p:cTn>
                        </p:par>
                        <p:par>
                          <p:cTn id="21" fill="hold" nodeType="afterGroup">
                            <p:stCondLst>
                              <p:cond delay="8450"/>
                            </p:stCondLst>
                            <p:childTnLst>
                              <p:par>
                                <p:cTn id="22" presetID="36" presetClass="emph" presetSubtype="0" fill="hold" grpId="0" nodeType="afterEffect">
                                  <p:stCondLst>
                                    <p:cond delay="0"/>
                                  </p:stCondLst>
                                  <p:iterate type="lt">
                                    <p:tmPct val="10000"/>
                                  </p:iterate>
                                  <p:childTnLst>
                                    <p:animScale>
                                      <p:cBhvr>
                                        <p:cTn id="23" dur="250" autoRev="1" fill="hold">
                                          <p:stCondLst>
                                            <p:cond delay="0"/>
                                          </p:stCondLst>
                                        </p:cTn>
                                        <p:tgtEl>
                                          <p:spTgt spid="5"/>
                                        </p:tgtEl>
                                      </p:cBhvr>
                                      <p:to x="80000" y="100000"/>
                                    </p:animScale>
                                    <p:anim by="(#ppt_w*0.10)" calcmode="lin" valueType="num">
                                      <p:cBhvr>
                                        <p:cTn id="24" dur="250" autoRev="1" fill="hold">
                                          <p:stCondLst>
                                            <p:cond delay="0"/>
                                          </p:stCondLst>
                                        </p:cTn>
                                        <p:tgtEl>
                                          <p:spTgt spid="5"/>
                                        </p:tgtEl>
                                        <p:attrNameLst>
                                          <p:attrName>ppt_x</p:attrName>
                                        </p:attrNameLst>
                                      </p:cBhvr>
                                    </p:anim>
                                    <p:anim by="(-#ppt_w*0.10)" calcmode="lin" valueType="num">
                                      <p:cBhvr>
                                        <p:cTn id="25" dur="250" autoRev="1" fill="hold">
                                          <p:stCondLst>
                                            <p:cond delay="0"/>
                                          </p:stCondLst>
                                        </p:cTn>
                                        <p:tgtEl>
                                          <p:spTgt spid="5"/>
                                        </p:tgtEl>
                                        <p:attrNameLst>
                                          <p:attrName>ppt_y</p:attrName>
                                        </p:attrNameLst>
                                      </p:cBhvr>
                                    </p:anim>
                                    <p:animRot by="-480000">
                                      <p:cBhvr>
                                        <p:cTn id="26" dur="250" autoRev="1"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34822" grpId="0"/>
      <p:bldP spid="34824"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8"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939"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6" name="Arc 5"/>
          <p:cNvSpPr/>
          <p:nvPr/>
        </p:nvSpPr>
        <p:spPr>
          <a:xfrm rot="20086497">
            <a:off x="-161925" y="457200"/>
            <a:ext cx="3160713" cy="3057525"/>
          </a:xfrm>
          <a:prstGeom prst="arc">
            <a:avLst>
              <a:gd name="adj1" fmla="val 14204055"/>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graphicFrame>
        <p:nvGraphicFramePr>
          <p:cNvPr id="7" name="Table 6"/>
          <p:cNvGraphicFramePr>
            <a:graphicFrameLocks noGrp="1"/>
          </p:cNvGraphicFramePr>
          <p:nvPr/>
        </p:nvGraphicFramePr>
        <p:xfrm>
          <a:off x="1676400" y="1371600"/>
          <a:ext cx="6172200" cy="4210114"/>
        </p:xfrm>
        <a:graphic>
          <a:graphicData uri="http://schemas.openxmlformats.org/drawingml/2006/table">
            <a:tbl>
              <a:tblPr rtl="1"/>
              <a:tblGrid>
                <a:gridCol w="2073275">
                  <a:extLst>
                    <a:ext uri="{9D8B030D-6E8A-4147-A177-3AD203B41FA5}">
                      <a16:colId xmlns:a16="http://schemas.microsoft.com/office/drawing/2014/main" val="20000"/>
                    </a:ext>
                  </a:extLst>
                </a:gridCol>
                <a:gridCol w="2193925">
                  <a:extLst>
                    <a:ext uri="{9D8B030D-6E8A-4147-A177-3AD203B41FA5}">
                      <a16:colId xmlns:a16="http://schemas.microsoft.com/office/drawing/2014/main" val="20001"/>
                    </a:ext>
                  </a:extLst>
                </a:gridCol>
                <a:gridCol w="1905000">
                  <a:extLst>
                    <a:ext uri="{9D8B030D-6E8A-4147-A177-3AD203B41FA5}">
                      <a16:colId xmlns:a16="http://schemas.microsoft.com/office/drawing/2014/main" val="20002"/>
                    </a:ext>
                  </a:extLst>
                </a:gridCol>
              </a:tblGrid>
              <a:tr h="436563">
                <a:tc>
                  <a:txBody>
                    <a:bodyPr/>
                    <a:lstStyle>
                      <a:lvl1pPr marL="457200" eaLnBrk="0" hangingPunct="0">
                        <a:spcBef>
                          <a:spcPts val="250"/>
                        </a:spcBef>
                        <a:buClr>
                          <a:schemeClr val="accent1"/>
                        </a:buClr>
                        <a:buSzPct val="80000"/>
                        <a:buFont typeface="Wingdings 2" panose="05020102010507070707" pitchFamily="18" charset="2"/>
                        <a:defRPr sz="2400">
                          <a:solidFill>
                            <a:schemeClr val="tx1"/>
                          </a:solidFill>
                          <a:latin typeface="Verdana" panose="020B0604030504040204" pitchFamily="34" charset="0"/>
                          <a:cs typeface="Tahoma" panose="020B0604030504040204" pitchFamily="34" charset="0"/>
                        </a:defRPr>
                      </a:lvl1pPr>
                      <a:lvl2pPr marL="742950" indent="-285750" eaLnBrk="0" hangingPunct="0">
                        <a:spcBef>
                          <a:spcPts val="250"/>
                        </a:spcBef>
                        <a:buClr>
                          <a:schemeClr val="accent1"/>
                        </a:buClr>
                        <a:buSzPct val="100000"/>
                        <a:buFont typeface="Verdana" panose="020B0604030504040204" pitchFamily="34" charset="0"/>
                        <a:defRPr sz="2000">
                          <a:solidFill>
                            <a:schemeClr val="tx1"/>
                          </a:solidFill>
                          <a:latin typeface="Verdana" panose="020B0604030504040204" pitchFamily="34" charset="0"/>
                          <a:cs typeface="Tahoma" panose="020B0604030504040204" pitchFamily="34" charset="0"/>
                        </a:defRPr>
                      </a:lvl2pPr>
                      <a:lvl3pPr marL="1143000" indent="-228600" eaLnBrk="0" hangingPunct="0">
                        <a:spcBef>
                          <a:spcPts val="250"/>
                        </a:spcBef>
                        <a:buClr>
                          <a:srgbClr val="E93F35"/>
                        </a:buClr>
                        <a:buSzPct val="100000"/>
                        <a:buFont typeface="Wingdings 2" panose="05020102010507070707" pitchFamily="18" charset="2"/>
                        <a:defRPr sz="2000">
                          <a:solidFill>
                            <a:schemeClr val="tx1"/>
                          </a:solidFill>
                          <a:latin typeface="Verdana" panose="020B0604030504040204" pitchFamily="34" charset="0"/>
                          <a:cs typeface="Tahoma" panose="020B0604030504040204" pitchFamily="34" charset="0"/>
                        </a:defRPr>
                      </a:lvl3pPr>
                      <a:lvl4pPr marL="1600200" indent="-228600" eaLnBrk="0" hangingPunct="0">
                        <a:spcBef>
                          <a:spcPts val="225"/>
                        </a:spcBef>
                        <a:buClr>
                          <a:srgbClr val="E93F35"/>
                        </a:buClr>
                        <a:buSzPct val="112000"/>
                        <a:buFont typeface="Verdana" panose="020B0604030504040204" pitchFamily="34" charset="0"/>
                        <a:defRPr sz="1700">
                          <a:solidFill>
                            <a:schemeClr val="tx1"/>
                          </a:solidFill>
                          <a:latin typeface="Verdana" panose="020B0604030504040204" pitchFamily="34" charset="0"/>
                          <a:cs typeface="Tahoma" panose="020B0604030504040204" pitchFamily="34" charset="0"/>
                        </a:defRPr>
                      </a:lvl4pPr>
                      <a:lvl5pPr marL="2057400" indent="-228600" eaLnBrk="0" hangingPunct="0">
                        <a:spcBef>
                          <a:spcPts val="250"/>
                        </a:spcBef>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5pPr>
                      <a:lvl6pPr marL="25146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6pPr>
                      <a:lvl7pPr marL="29718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7pPr>
                      <a:lvl8pPr marL="34290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8pPr>
                      <a:lvl9pPr marL="38862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9pPr>
                    </a:lstStyle>
                    <a:p>
                      <a:pPr marL="457200" marR="0" lvl="0" indent="0" algn="ctr" defTabSz="914400" rtl="1" eaLnBrk="1" fontAlgn="base" latinLnBrk="0" hangingPunct="1">
                        <a:lnSpc>
                          <a:spcPct val="115000"/>
                        </a:lnSpc>
                        <a:spcBef>
                          <a:spcPct val="0"/>
                        </a:spcBef>
                        <a:spcAft>
                          <a:spcPct val="0"/>
                        </a:spcAft>
                        <a:buClrTx/>
                        <a:buSzTx/>
                        <a:buFontTx/>
                        <a:buNone/>
                        <a:tabLst/>
                      </a:pPr>
                      <a:r>
                        <a:rPr kumimoji="0" lang="fa-IR" sz="13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اتصال خریداران و فروشندگان</a:t>
                      </a:r>
                      <a:endParaRPr kumimoji="0" lang="en-US" sz="10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txBody>
                  <a:tcPr marL="62063" marR="6206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FBFBF"/>
                    </a:solidFill>
                  </a:tcPr>
                </a:tc>
                <a:tc>
                  <a:txBody>
                    <a:bodyPr/>
                    <a:lstStyle>
                      <a:lvl1pPr marL="457200" eaLnBrk="0" hangingPunct="0">
                        <a:spcBef>
                          <a:spcPts val="250"/>
                        </a:spcBef>
                        <a:buClr>
                          <a:schemeClr val="accent1"/>
                        </a:buClr>
                        <a:buSzPct val="80000"/>
                        <a:buFont typeface="Wingdings 2" panose="05020102010507070707" pitchFamily="18" charset="2"/>
                        <a:defRPr sz="2400">
                          <a:solidFill>
                            <a:schemeClr val="tx1"/>
                          </a:solidFill>
                          <a:latin typeface="Verdana" panose="020B0604030504040204" pitchFamily="34" charset="0"/>
                          <a:cs typeface="Tahoma" panose="020B0604030504040204" pitchFamily="34" charset="0"/>
                        </a:defRPr>
                      </a:lvl1pPr>
                      <a:lvl2pPr marL="742950" indent="-285750" eaLnBrk="0" hangingPunct="0">
                        <a:spcBef>
                          <a:spcPts val="250"/>
                        </a:spcBef>
                        <a:buClr>
                          <a:schemeClr val="accent1"/>
                        </a:buClr>
                        <a:buSzPct val="100000"/>
                        <a:buFont typeface="Verdana" panose="020B0604030504040204" pitchFamily="34" charset="0"/>
                        <a:defRPr sz="2000">
                          <a:solidFill>
                            <a:schemeClr val="tx1"/>
                          </a:solidFill>
                          <a:latin typeface="Verdana" panose="020B0604030504040204" pitchFamily="34" charset="0"/>
                          <a:cs typeface="Tahoma" panose="020B0604030504040204" pitchFamily="34" charset="0"/>
                        </a:defRPr>
                      </a:lvl2pPr>
                      <a:lvl3pPr marL="1143000" indent="-228600" eaLnBrk="0" hangingPunct="0">
                        <a:spcBef>
                          <a:spcPts val="250"/>
                        </a:spcBef>
                        <a:buClr>
                          <a:srgbClr val="E93F35"/>
                        </a:buClr>
                        <a:buSzPct val="100000"/>
                        <a:buFont typeface="Wingdings 2" panose="05020102010507070707" pitchFamily="18" charset="2"/>
                        <a:defRPr sz="2000">
                          <a:solidFill>
                            <a:schemeClr val="tx1"/>
                          </a:solidFill>
                          <a:latin typeface="Verdana" panose="020B0604030504040204" pitchFamily="34" charset="0"/>
                          <a:cs typeface="Tahoma" panose="020B0604030504040204" pitchFamily="34" charset="0"/>
                        </a:defRPr>
                      </a:lvl3pPr>
                      <a:lvl4pPr marL="1600200" indent="-228600" eaLnBrk="0" hangingPunct="0">
                        <a:spcBef>
                          <a:spcPts val="225"/>
                        </a:spcBef>
                        <a:buClr>
                          <a:srgbClr val="E93F35"/>
                        </a:buClr>
                        <a:buSzPct val="112000"/>
                        <a:buFont typeface="Verdana" panose="020B0604030504040204" pitchFamily="34" charset="0"/>
                        <a:defRPr sz="1700">
                          <a:solidFill>
                            <a:schemeClr val="tx1"/>
                          </a:solidFill>
                          <a:latin typeface="Verdana" panose="020B0604030504040204" pitchFamily="34" charset="0"/>
                          <a:cs typeface="Tahoma" panose="020B0604030504040204" pitchFamily="34" charset="0"/>
                        </a:defRPr>
                      </a:lvl4pPr>
                      <a:lvl5pPr marL="2057400" indent="-228600" eaLnBrk="0" hangingPunct="0">
                        <a:spcBef>
                          <a:spcPts val="250"/>
                        </a:spcBef>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5pPr>
                      <a:lvl6pPr marL="25146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6pPr>
                      <a:lvl7pPr marL="29718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7pPr>
                      <a:lvl8pPr marL="34290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8pPr>
                      <a:lvl9pPr marL="38862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9pPr>
                    </a:lstStyle>
                    <a:p>
                      <a:pPr marL="457200" marR="0" lvl="0" indent="0" algn="ctr" defTabSz="914400" rtl="1" eaLnBrk="1" fontAlgn="base" latinLnBrk="0" hangingPunct="1">
                        <a:lnSpc>
                          <a:spcPct val="115000"/>
                        </a:lnSpc>
                        <a:spcBef>
                          <a:spcPct val="0"/>
                        </a:spcBef>
                        <a:spcAft>
                          <a:spcPct val="0"/>
                        </a:spcAft>
                        <a:buClrTx/>
                        <a:buSzTx/>
                        <a:buFontTx/>
                        <a:buNone/>
                        <a:tabLst/>
                      </a:pPr>
                      <a:r>
                        <a:rPr kumimoji="0" lang="fa-IR" sz="13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تسهیل نمودن مبادله</a:t>
                      </a:r>
                      <a:endParaRPr kumimoji="0" lang="en-US" sz="10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txBody>
                  <a:tcPr marL="62063" marR="6206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FBFBF"/>
                    </a:solidFill>
                  </a:tcPr>
                </a:tc>
                <a:tc>
                  <a:txBody>
                    <a:bodyPr/>
                    <a:lstStyle>
                      <a:lvl1pPr marL="457200" eaLnBrk="0" hangingPunct="0">
                        <a:spcBef>
                          <a:spcPts val="250"/>
                        </a:spcBef>
                        <a:buClr>
                          <a:schemeClr val="accent1"/>
                        </a:buClr>
                        <a:buSzPct val="80000"/>
                        <a:buFont typeface="Wingdings 2" panose="05020102010507070707" pitchFamily="18" charset="2"/>
                        <a:defRPr sz="2400">
                          <a:solidFill>
                            <a:schemeClr val="tx1"/>
                          </a:solidFill>
                          <a:latin typeface="Verdana" panose="020B0604030504040204" pitchFamily="34" charset="0"/>
                          <a:cs typeface="Tahoma" panose="020B0604030504040204" pitchFamily="34" charset="0"/>
                        </a:defRPr>
                      </a:lvl1pPr>
                      <a:lvl2pPr marL="742950" indent="-285750" eaLnBrk="0" hangingPunct="0">
                        <a:spcBef>
                          <a:spcPts val="250"/>
                        </a:spcBef>
                        <a:buClr>
                          <a:schemeClr val="accent1"/>
                        </a:buClr>
                        <a:buSzPct val="100000"/>
                        <a:buFont typeface="Verdana" panose="020B0604030504040204" pitchFamily="34" charset="0"/>
                        <a:defRPr sz="2000">
                          <a:solidFill>
                            <a:schemeClr val="tx1"/>
                          </a:solidFill>
                          <a:latin typeface="Verdana" panose="020B0604030504040204" pitchFamily="34" charset="0"/>
                          <a:cs typeface="Tahoma" panose="020B0604030504040204" pitchFamily="34" charset="0"/>
                        </a:defRPr>
                      </a:lvl2pPr>
                      <a:lvl3pPr marL="1143000" indent="-228600" eaLnBrk="0" hangingPunct="0">
                        <a:spcBef>
                          <a:spcPts val="250"/>
                        </a:spcBef>
                        <a:buClr>
                          <a:srgbClr val="E93F35"/>
                        </a:buClr>
                        <a:buSzPct val="100000"/>
                        <a:buFont typeface="Wingdings 2" panose="05020102010507070707" pitchFamily="18" charset="2"/>
                        <a:defRPr sz="2000">
                          <a:solidFill>
                            <a:schemeClr val="tx1"/>
                          </a:solidFill>
                          <a:latin typeface="Verdana" panose="020B0604030504040204" pitchFamily="34" charset="0"/>
                          <a:cs typeface="Tahoma" panose="020B0604030504040204" pitchFamily="34" charset="0"/>
                        </a:defRPr>
                      </a:lvl3pPr>
                      <a:lvl4pPr marL="1600200" indent="-228600" eaLnBrk="0" hangingPunct="0">
                        <a:spcBef>
                          <a:spcPts val="225"/>
                        </a:spcBef>
                        <a:buClr>
                          <a:srgbClr val="E93F35"/>
                        </a:buClr>
                        <a:buSzPct val="112000"/>
                        <a:buFont typeface="Verdana" panose="020B0604030504040204" pitchFamily="34" charset="0"/>
                        <a:defRPr sz="1700">
                          <a:solidFill>
                            <a:schemeClr val="tx1"/>
                          </a:solidFill>
                          <a:latin typeface="Verdana" panose="020B0604030504040204" pitchFamily="34" charset="0"/>
                          <a:cs typeface="Tahoma" panose="020B0604030504040204" pitchFamily="34" charset="0"/>
                        </a:defRPr>
                      </a:lvl4pPr>
                      <a:lvl5pPr marL="2057400" indent="-228600" eaLnBrk="0" hangingPunct="0">
                        <a:spcBef>
                          <a:spcPts val="250"/>
                        </a:spcBef>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5pPr>
                      <a:lvl6pPr marL="25146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6pPr>
                      <a:lvl7pPr marL="29718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7pPr>
                      <a:lvl8pPr marL="34290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8pPr>
                      <a:lvl9pPr marL="38862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9pPr>
                    </a:lstStyle>
                    <a:p>
                      <a:pPr marL="457200" marR="0" lvl="0" indent="0" algn="ctr" defTabSz="914400" rtl="1" eaLnBrk="1" fontAlgn="base" latinLnBrk="0" hangingPunct="1">
                        <a:lnSpc>
                          <a:spcPct val="115000"/>
                        </a:lnSpc>
                        <a:spcBef>
                          <a:spcPct val="0"/>
                        </a:spcBef>
                        <a:spcAft>
                          <a:spcPts val="1000"/>
                        </a:spcAft>
                        <a:buClrTx/>
                        <a:buSzTx/>
                        <a:buFontTx/>
                        <a:buNone/>
                        <a:tabLst/>
                      </a:pPr>
                      <a:r>
                        <a:rPr kumimoji="0" lang="fa-IR" sz="13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زیر ساخت نهادی</a:t>
                      </a:r>
                      <a:endParaRPr kumimoji="0" lang="en-US" sz="10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txBody>
                  <a:tcPr marL="62063" marR="6206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FBFBF"/>
                    </a:solidFill>
                  </a:tcPr>
                </a:tc>
                <a:extLst>
                  <a:ext uri="{0D108BD9-81ED-4DB2-BD59-A6C34878D82A}">
                    <a16:rowId xmlns:a16="http://schemas.microsoft.com/office/drawing/2014/main" val="10000"/>
                  </a:ext>
                </a:extLst>
              </a:tr>
              <a:tr h="3754438">
                <a:tc>
                  <a:txBody>
                    <a:bodyPr/>
                    <a:lstStyle>
                      <a:lvl1pPr marL="342900" indent="-342900" eaLnBrk="0" hangingPunct="0">
                        <a:spcBef>
                          <a:spcPts val="250"/>
                        </a:spcBef>
                        <a:buClr>
                          <a:schemeClr val="accent1"/>
                        </a:buClr>
                        <a:buSzPct val="80000"/>
                        <a:buFont typeface="Wingdings 2" panose="05020102010507070707" pitchFamily="18" charset="2"/>
                        <a:defRPr sz="2400">
                          <a:solidFill>
                            <a:schemeClr val="tx1"/>
                          </a:solidFill>
                          <a:latin typeface="Verdana" panose="020B0604030504040204" pitchFamily="34" charset="0"/>
                          <a:cs typeface="Tahoma" panose="020B0604030504040204" pitchFamily="34" charset="0"/>
                        </a:defRPr>
                      </a:lvl1pPr>
                      <a:lvl2pPr marL="742950" indent="-285750" eaLnBrk="0" hangingPunct="0">
                        <a:spcBef>
                          <a:spcPts val="250"/>
                        </a:spcBef>
                        <a:buClr>
                          <a:schemeClr val="accent1"/>
                        </a:buClr>
                        <a:buSzPct val="100000"/>
                        <a:buFont typeface="Verdana" panose="020B0604030504040204" pitchFamily="34" charset="0"/>
                        <a:defRPr sz="2000">
                          <a:solidFill>
                            <a:schemeClr val="tx1"/>
                          </a:solidFill>
                          <a:latin typeface="Verdana" panose="020B0604030504040204" pitchFamily="34" charset="0"/>
                          <a:cs typeface="Tahoma" panose="020B0604030504040204" pitchFamily="34" charset="0"/>
                        </a:defRPr>
                      </a:lvl2pPr>
                      <a:lvl3pPr marL="1143000" indent="-228600" eaLnBrk="0" hangingPunct="0">
                        <a:spcBef>
                          <a:spcPts val="250"/>
                        </a:spcBef>
                        <a:buClr>
                          <a:srgbClr val="E93F35"/>
                        </a:buClr>
                        <a:buSzPct val="100000"/>
                        <a:buFont typeface="Wingdings 2" panose="05020102010507070707" pitchFamily="18" charset="2"/>
                        <a:defRPr sz="2000">
                          <a:solidFill>
                            <a:schemeClr val="tx1"/>
                          </a:solidFill>
                          <a:latin typeface="Verdana" panose="020B0604030504040204" pitchFamily="34" charset="0"/>
                          <a:cs typeface="Tahoma" panose="020B0604030504040204" pitchFamily="34" charset="0"/>
                        </a:defRPr>
                      </a:lvl3pPr>
                      <a:lvl4pPr marL="1600200" indent="-228600" eaLnBrk="0" hangingPunct="0">
                        <a:spcBef>
                          <a:spcPts val="225"/>
                        </a:spcBef>
                        <a:buClr>
                          <a:srgbClr val="E93F35"/>
                        </a:buClr>
                        <a:buSzPct val="112000"/>
                        <a:buFont typeface="Verdana" panose="020B0604030504040204" pitchFamily="34" charset="0"/>
                        <a:defRPr sz="1700">
                          <a:solidFill>
                            <a:schemeClr val="tx1"/>
                          </a:solidFill>
                          <a:latin typeface="Verdana" panose="020B0604030504040204" pitchFamily="34" charset="0"/>
                          <a:cs typeface="Tahoma" panose="020B0604030504040204" pitchFamily="34" charset="0"/>
                        </a:defRPr>
                      </a:lvl4pPr>
                      <a:lvl5pPr marL="2057400" indent="-228600" eaLnBrk="0" hangingPunct="0">
                        <a:spcBef>
                          <a:spcPts val="250"/>
                        </a:spcBef>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5pPr>
                      <a:lvl6pPr marL="25146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6pPr>
                      <a:lvl7pPr marL="29718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7pPr>
                      <a:lvl8pPr marL="34290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8pPr>
                      <a:lvl9pPr marL="38862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9pPr>
                    </a:lstStyle>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pPr>
                      <a:r>
                        <a:rPr kumimoji="0" lang="fa-IR"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ارائه </a:t>
                      </a:r>
                      <a:r>
                        <a:rPr kumimoji="0" lang="fa-IR" sz="1100" b="1"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محصولات</a:t>
                      </a:r>
                      <a:endParaRPr kumimoji="0" lang="en-US" sz="1000" b="1"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pPr>
                      <a:r>
                        <a:rPr kumimoji="0" lang="fa-IR" sz="1100" b="1"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ویژگی های محصول پیشنهادی توسط فروشنده/ تجمیع محصولات مختلف</a:t>
                      </a:r>
                      <a:endParaRPr kumimoji="0" lang="en-US" sz="1000" b="1"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pPr>
                      <a:r>
                        <a:rPr kumimoji="0" lang="fa-IR" sz="1100" b="1"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جستجو(خریداران برای فروشندگان و فروشندگان برای خریداران)</a:t>
                      </a:r>
                      <a:endParaRPr kumimoji="0" lang="en-US" sz="1000" b="1"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Tx/>
                        <a:buNone/>
                        <a:tabLst/>
                      </a:pPr>
                      <a:r>
                        <a:rPr kumimoji="0" lang="fa-IR" sz="1100" b="1"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اطلاعات مربوط به قیمت و محصول ،سازماندهی پیشنهادات و مبادلات تهاتری، اتصال پیشنهادات فروشندگان با ترجیهات خریداران</a:t>
                      </a:r>
                      <a:endParaRPr kumimoji="0" lang="en-US" sz="1000" b="1"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pPr>
                      <a:r>
                        <a:rPr kumimoji="0" lang="fa-IR" sz="1100" b="1"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پی بردن به قیمت</a:t>
                      </a:r>
                      <a:endParaRPr kumimoji="0" lang="en-US" sz="1000" b="1"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Tx/>
                        <a:buNone/>
                        <a:tabLst/>
                      </a:pPr>
                      <a:r>
                        <a:rPr kumimoji="0" lang="fa-IR" sz="1100" b="1"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فرآیندها و پیامدها در تعیین قیمتها، امکان مقایسه قیمتها </a:t>
                      </a:r>
                      <a:endParaRPr kumimoji="0" lang="en-US" sz="1000" b="1"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txBody>
                  <a:tcPr marL="62063" marR="6206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ts val="250"/>
                        </a:spcBef>
                        <a:buClr>
                          <a:schemeClr val="accent1"/>
                        </a:buClr>
                        <a:buSzPct val="80000"/>
                        <a:buFont typeface="Wingdings 2" panose="05020102010507070707" pitchFamily="18" charset="2"/>
                        <a:defRPr sz="2400">
                          <a:solidFill>
                            <a:schemeClr val="tx1"/>
                          </a:solidFill>
                          <a:latin typeface="Verdana" panose="020B0604030504040204" pitchFamily="34" charset="0"/>
                          <a:cs typeface="Tahoma" panose="020B0604030504040204" pitchFamily="34" charset="0"/>
                        </a:defRPr>
                      </a:lvl1pPr>
                      <a:lvl2pPr marL="742950" indent="-285750" eaLnBrk="0" hangingPunct="0">
                        <a:spcBef>
                          <a:spcPts val="250"/>
                        </a:spcBef>
                        <a:buClr>
                          <a:schemeClr val="accent1"/>
                        </a:buClr>
                        <a:buSzPct val="100000"/>
                        <a:buFont typeface="Verdana" panose="020B0604030504040204" pitchFamily="34" charset="0"/>
                        <a:defRPr sz="2000">
                          <a:solidFill>
                            <a:schemeClr val="tx1"/>
                          </a:solidFill>
                          <a:latin typeface="Verdana" panose="020B0604030504040204" pitchFamily="34" charset="0"/>
                          <a:cs typeface="Tahoma" panose="020B0604030504040204" pitchFamily="34" charset="0"/>
                        </a:defRPr>
                      </a:lvl2pPr>
                      <a:lvl3pPr marL="1143000" indent="-228600" eaLnBrk="0" hangingPunct="0">
                        <a:spcBef>
                          <a:spcPts val="250"/>
                        </a:spcBef>
                        <a:buClr>
                          <a:srgbClr val="E93F35"/>
                        </a:buClr>
                        <a:buSzPct val="100000"/>
                        <a:buFont typeface="Wingdings 2" panose="05020102010507070707" pitchFamily="18" charset="2"/>
                        <a:defRPr sz="2000">
                          <a:solidFill>
                            <a:schemeClr val="tx1"/>
                          </a:solidFill>
                          <a:latin typeface="Verdana" panose="020B0604030504040204" pitchFamily="34" charset="0"/>
                          <a:cs typeface="Tahoma" panose="020B0604030504040204" pitchFamily="34" charset="0"/>
                        </a:defRPr>
                      </a:lvl3pPr>
                      <a:lvl4pPr marL="1600200" indent="-228600" eaLnBrk="0" hangingPunct="0">
                        <a:spcBef>
                          <a:spcPts val="225"/>
                        </a:spcBef>
                        <a:buClr>
                          <a:srgbClr val="E93F35"/>
                        </a:buClr>
                        <a:buSzPct val="112000"/>
                        <a:buFont typeface="Verdana" panose="020B0604030504040204" pitchFamily="34" charset="0"/>
                        <a:defRPr sz="1700">
                          <a:solidFill>
                            <a:schemeClr val="tx1"/>
                          </a:solidFill>
                          <a:latin typeface="Verdana" panose="020B0604030504040204" pitchFamily="34" charset="0"/>
                          <a:cs typeface="Tahoma" panose="020B0604030504040204" pitchFamily="34" charset="0"/>
                        </a:defRPr>
                      </a:lvl4pPr>
                      <a:lvl5pPr marL="2057400" indent="-228600" eaLnBrk="0" hangingPunct="0">
                        <a:spcBef>
                          <a:spcPts val="250"/>
                        </a:spcBef>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5pPr>
                      <a:lvl6pPr marL="25146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6pPr>
                      <a:lvl7pPr marL="29718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7pPr>
                      <a:lvl8pPr marL="34290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8pPr>
                      <a:lvl9pPr marL="38862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9pPr>
                    </a:lstStyle>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pPr>
                      <a:r>
                        <a:rPr kumimoji="0" lang="fa-IR" sz="1200" b="1"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لجستیک</a:t>
                      </a:r>
                      <a:endParaRPr kumimoji="0" lang="en-US" sz="1000" b="1"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pPr>
                      <a:r>
                        <a:rPr kumimoji="0" lang="fa-IR" sz="1200" b="1"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تحویل اطلاعات، کالا یا خدمات به خریداران</a:t>
                      </a:r>
                      <a:endParaRPr kumimoji="0" lang="en-US" sz="1000" b="1"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pPr>
                      <a:r>
                        <a:rPr kumimoji="0" lang="fa-IR" sz="1200" b="1"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پرداختهاانتقال وجوه به فروشندگان</a:t>
                      </a:r>
                      <a:endParaRPr kumimoji="0" lang="en-US" sz="1000" b="1"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pPr>
                      <a:r>
                        <a:rPr kumimoji="0" lang="fa-IR" sz="1200" b="1"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اطمینان دهی</a:t>
                      </a:r>
                      <a:endParaRPr kumimoji="0" lang="en-US" sz="1000" b="1"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Tx/>
                        <a:buNone/>
                        <a:tabLst/>
                      </a:pPr>
                      <a:r>
                        <a:rPr kumimoji="0" lang="fa-IR" sz="1200" b="1"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سیستم های اعتباری ، شهرت و آبرو نهادهای رتبه بندی</a:t>
                      </a:r>
                      <a:endParaRPr kumimoji="0" lang="en-US" sz="1000" b="1"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Tx/>
                        <a:buNone/>
                        <a:tabLst/>
                      </a:pPr>
                      <a:r>
                        <a:rPr kumimoji="0" lang="fa-IR" sz="1200" b="1"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همچون گزارشات مصرف کنندگان و </a:t>
                      </a:r>
                      <a:r>
                        <a:rPr kumimoji="0" lang="en-US" sz="1200" b="1"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BBB</a:t>
                      </a:r>
                      <a:r>
                        <a:rPr kumimoji="0" lang="fa-IR" sz="1200" b="1"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 </a:t>
                      </a:r>
                      <a:endParaRPr kumimoji="0" lang="en-US" sz="1000" b="1"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Tx/>
                        <a:buNone/>
                        <a:tabLst/>
                      </a:pPr>
                      <a:r>
                        <a:rPr kumimoji="0" lang="fa-IR" sz="1200" b="1"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شرکتهای ضمانت ثالث ، و آژانس های واسطه آن لاین</a:t>
                      </a:r>
                      <a:endParaRPr kumimoji="0" lang="en-US" sz="1000" b="1"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txBody>
                  <a:tcPr marL="62063" marR="6206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ts val="250"/>
                        </a:spcBef>
                        <a:buClr>
                          <a:schemeClr val="accent1"/>
                        </a:buClr>
                        <a:buSzPct val="80000"/>
                        <a:buFont typeface="Wingdings 2" panose="05020102010507070707" pitchFamily="18" charset="2"/>
                        <a:defRPr sz="2400">
                          <a:solidFill>
                            <a:schemeClr val="tx1"/>
                          </a:solidFill>
                          <a:latin typeface="Verdana" panose="020B0604030504040204" pitchFamily="34" charset="0"/>
                          <a:cs typeface="Tahoma" panose="020B0604030504040204" pitchFamily="34" charset="0"/>
                        </a:defRPr>
                      </a:lvl1pPr>
                      <a:lvl2pPr marL="742950" indent="-285750" eaLnBrk="0" hangingPunct="0">
                        <a:spcBef>
                          <a:spcPts val="250"/>
                        </a:spcBef>
                        <a:buClr>
                          <a:schemeClr val="accent1"/>
                        </a:buClr>
                        <a:buSzPct val="100000"/>
                        <a:buFont typeface="Verdana" panose="020B0604030504040204" pitchFamily="34" charset="0"/>
                        <a:defRPr sz="2000">
                          <a:solidFill>
                            <a:schemeClr val="tx1"/>
                          </a:solidFill>
                          <a:latin typeface="Verdana" panose="020B0604030504040204" pitchFamily="34" charset="0"/>
                          <a:cs typeface="Tahoma" panose="020B0604030504040204" pitchFamily="34" charset="0"/>
                        </a:defRPr>
                      </a:lvl2pPr>
                      <a:lvl3pPr marL="1143000" indent="-228600" eaLnBrk="0" hangingPunct="0">
                        <a:spcBef>
                          <a:spcPts val="250"/>
                        </a:spcBef>
                        <a:buClr>
                          <a:srgbClr val="E93F35"/>
                        </a:buClr>
                        <a:buSzPct val="100000"/>
                        <a:buFont typeface="Wingdings 2" panose="05020102010507070707" pitchFamily="18" charset="2"/>
                        <a:defRPr sz="2000">
                          <a:solidFill>
                            <a:schemeClr val="tx1"/>
                          </a:solidFill>
                          <a:latin typeface="Verdana" panose="020B0604030504040204" pitchFamily="34" charset="0"/>
                          <a:cs typeface="Tahoma" panose="020B0604030504040204" pitchFamily="34" charset="0"/>
                        </a:defRPr>
                      </a:lvl3pPr>
                      <a:lvl4pPr marL="1600200" indent="-228600" eaLnBrk="0" hangingPunct="0">
                        <a:spcBef>
                          <a:spcPts val="225"/>
                        </a:spcBef>
                        <a:buClr>
                          <a:srgbClr val="E93F35"/>
                        </a:buClr>
                        <a:buSzPct val="112000"/>
                        <a:buFont typeface="Verdana" panose="020B0604030504040204" pitchFamily="34" charset="0"/>
                        <a:defRPr sz="1700">
                          <a:solidFill>
                            <a:schemeClr val="tx1"/>
                          </a:solidFill>
                          <a:latin typeface="Verdana" panose="020B0604030504040204" pitchFamily="34" charset="0"/>
                          <a:cs typeface="Tahoma" panose="020B0604030504040204" pitchFamily="34" charset="0"/>
                        </a:defRPr>
                      </a:lvl4pPr>
                      <a:lvl5pPr marL="2057400" indent="-228600" eaLnBrk="0" hangingPunct="0">
                        <a:spcBef>
                          <a:spcPts val="250"/>
                        </a:spcBef>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5pPr>
                      <a:lvl6pPr marL="25146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6pPr>
                      <a:lvl7pPr marL="29718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7pPr>
                      <a:lvl8pPr marL="34290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8pPr>
                      <a:lvl9pPr marL="38862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9pPr>
                    </a:lstStyle>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pPr>
                      <a:r>
                        <a:rPr kumimoji="0" lang="fa-IR"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قانونی</a:t>
                      </a:r>
                      <a:endParaRPr kumimoji="0" lang="en-US" sz="10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Tx/>
                        <a:buNone/>
                        <a:tabLst/>
                      </a:pPr>
                      <a:r>
                        <a:rPr kumimoji="0" lang="fa-IR"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کد تجاری، مقررات مربوط به قرارداد، حل اختلافات، محافظت از حقوق معنوی، قوانین صادرات و واردات</a:t>
                      </a:r>
                      <a:endParaRPr kumimoji="0" lang="en-US" sz="10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pPr>
                      <a:r>
                        <a:rPr kumimoji="0" lang="fa-IR"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نظم دهنده</a:t>
                      </a:r>
                      <a:endParaRPr kumimoji="0" lang="en-US" sz="10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Tx/>
                        <a:buNone/>
                        <a:tabLst/>
                      </a:pPr>
                      <a:r>
                        <a:rPr kumimoji="0" lang="fa-IR"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قوانین و مقررات، نظارت، اجرا</a:t>
                      </a:r>
                      <a:endParaRPr kumimoji="0" lang="en-US" sz="10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txBody>
                  <a:tcPr marL="62063" marR="6206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8" name="Wave 7"/>
          <p:cNvSpPr/>
          <p:nvPr/>
        </p:nvSpPr>
        <p:spPr>
          <a:xfrm>
            <a:off x="5638800" y="3810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400" b="1" dirty="0"/>
              <a:t>فصل دوم</a:t>
            </a:r>
            <a:endParaRPr lang="en-US" sz="2400" b="1" dirty="0"/>
          </a:p>
        </p:txBody>
      </p:sp>
      <p:sp>
        <p:nvSpPr>
          <p:cNvPr id="35861" name="Text Box 1"/>
          <p:cNvSpPr txBox="1">
            <a:spLocks noChangeArrowheads="1"/>
          </p:cNvSpPr>
          <p:nvPr/>
        </p:nvSpPr>
        <p:spPr bwMode="auto">
          <a:xfrm>
            <a:off x="3581400" y="5638800"/>
            <a:ext cx="2209800" cy="304800"/>
          </a:xfrm>
          <a:prstGeom prst="rect">
            <a:avLst/>
          </a:prstGeom>
          <a:solidFill>
            <a:srgbClr val="FFFFFF"/>
          </a:solidFill>
          <a:ln w="9525">
            <a:solidFill>
              <a:srgbClr val="FFFFFF"/>
            </a:solidFill>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spcAft>
                <a:spcPts val="1000"/>
              </a:spcAft>
            </a:pPr>
            <a:r>
              <a:rPr lang="fa-IR" sz="1400" b="1"/>
              <a:t>شکل 1-2 : وظایف یک بازار</a:t>
            </a:r>
            <a:endParaRPr lang="en-US" sz="200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par>
                          <p:cTn id="8" fill="hold" nodeType="afterGroup">
                            <p:stCondLst>
                              <p:cond delay="500"/>
                            </p:stCondLst>
                            <p:childTnLst>
                              <p:par>
                                <p:cTn id="9" presetID="34" presetClass="entr" presetSubtype="0"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 from="(-#ppt_w/2)" to="(#ppt_x)" calcmode="lin" valueType="num">
                                      <p:cBhvr>
                                        <p:cTn id="11" dur="300" fill="hold">
                                          <p:stCondLst>
                                            <p:cond delay="0"/>
                                          </p:stCondLst>
                                        </p:cTn>
                                        <p:tgtEl>
                                          <p:spTgt spid="7"/>
                                        </p:tgtEl>
                                        <p:attrNameLst>
                                          <p:attrName>ppt_x</p:attrName>
                                        </p:attrNameLst>
                                      </p:cBhvr>
                                    </p:anim>
                                    <p:anim from="0" to="-1.0" calcmode="lin" valueType="num">
                                      <p:cBhvr>
                                        <p:cTn id="12" dur="100" decel="50000" autoRev="1" fill="hold">
                                          <p:stCondLst>
                                            <p:cond delay="300"/>
                                          </p:stCondLst>
                                        </p:cTn>
                                        <p:tgtEl>
                                          <p:spTgt spid="7"/>
                                        </p:tgtEl>
                                        <p:attrNameLst>
                                          <p:attrName>xshear</p:attrName>
                                        </p:attrNameLst>
                                      </p:cBhvr>
                                    </p:anim>
                                    <p:animScale>
                                      <p:cBhvr>
                                        <p:cTn id="13" dur="100" decel="100000" autoRev="1" fill="hold">
                                          <p:stCondLst>
                                            <p:cond delay="300"/>
                                          </p:stCondLst>
                                        </p:cTn>
                                        <p:tgtEl>
                                          <p:spTgt spid="7"/>
                                        </p:tgtEl>
                                      </p:cBhvr>
                                      <p:from x="100000" y="100000"/>
                                      <p:to x="80000" y="100000"/>
                                    </p:animScale>
                                    <p:anim by="(#ppt_h/3+#ppt_w*0.1)" calcmode="lin" valueType="num">
                                      <p:cBhvr additive="sum">
                                        <p:cTn id="14" dur="100" decel="100000" autoRev="1" fill="hold">
                                          <p:stCondLst>
                                            <p:cond delay="300"/>
                                          </p:stCondLst>
                                        </p:cTn>
                                        <p:tgtEl>
                                          <p:spTgt spid="7"/>
                                        </p:tgtEl>
                                        <p:attrNameLst>
                                          <p:attrName>ppt_x</p:attrName>
                                        </p:attrNameLst>
                                      </p:cBhvr>
                                    </p:anim>
                                  </p:childTnLst>
                                </p:cTn>
                              </p:par>
                            </p:childTnLst>
                          </p:cTn>
                        </p:par>
                        <p:par>
                          <p:cTn id="15" fill="hold" nodeType="afterGroup">
                            <p:stCondLst>
                              <p:cond delay="1000"/>
                            </p:stCondLst>
                            <p:childTnLst>
                              <p:par>
                                <p:cTn id="16" presetID="23" presetClass="entr" presetSubtype="16" fill="hold" grpId="0" nodeType="afterEffect">
                                  <p:stCondLst>
                                    <p:cond delay="0"/>
                                  </p:stCondLst>
                                  <p:childTnLst>
                                    <p:set>
                                      <p:cBhvr>
                                        <p:cTn id="17" dur="1" fill="hold">
                                          <p:stCondLst>
                                            <p:cond delay="0"/>
                                          </p:stCondLst>
                                        </p:cTn>
                                        <p:tgtEl>
                                          <p:spTgt spid="35861"/>
                                        </p:tgtEl>
                                        <p:attrNameLst>
                                          <p:attrName>style.visibility</p:attrName>
                                        </p:attrNameLst>
                                      </p:cBhvr>
                                      <p:to>
                                        <p:strVal val="visible"/>
                                      </p:to>
                                    </p:set>
                                    <p:anim calcmode="lin" valueType="num">
                                      <p:cBhvr>
                                        <p:cTn id="18" dur="500" fill="hold"/>
                                        <p:tgtEl>
                                          <p:spTgt spid="35861"/>
                                        </p:tgtEl>
                                        <p:attrNameLst>
                                          <p:attrName>ppt_w</p:attrName>
                                        </p:attrNameLst>
                                      </p:cBhvr>
                                      <p:tavLst>
                                        <p:tav tm="0">
                                          <p:val>
                                            <p:fltVal val="0"/>
                                          </p:val>
                                        </p:tav>
                                        <p:tav tm="100000">
                                          <p:val>
                                            <p:strVal val="#ppt_w"/>
                                          </p:val>
                                        </p:tav>
                                      </p:tavLst>
                                    </p:anim>
                                    <p:anim calcmode="lin" valueType="num">
                                      <p:cBhvr>
                                        <p:cTn id="19" dur="500" fill="hold"/>
                                        <p:tgtEl>
                                          <p:spTgt spid="35861"/>
                                        </p:tgtEl>
                                        <p:attrNameLst>
                                          <p:attrName>ppt_h</p:attrName>
                                        </p:attrNameLst>
                                      </p:cBhvr>
                                      <p:tavLst>
                                        <p:tav tm="0">
                                          <p:val>
                                            <p:fltVal val="0"/>
                                          </p:val>
                                        </p:tav>
                                        <p:tav tm="100000">
                                          <p:val>
                                            <p:strVal val="#ppt_h"/>
                                          </p:val>
                                        </p:tav>
                                      </p:tavLst>
                                    </p:anim>
                                  </p:childTnLst>
                                </p:cTn>
                              </p:par>
                            </p:childTnLst>
                          </p:cTn>
                        </p:par>
                        <p:par>
                          <p:cTn id="20" fill="hold" nodeType="afterGroup">
                            <p:stCondLst>
                              <p:cond delay="1500"/>
                            </p:stCondLst>
                            <p:childTnLst>
                              <p:par>
                                <p:cTn id="21" presetID="36" presetClass="emph" presetSubtype="0" fill="hold" grpId="0" nodeType="afterEffect">
                                  <p:stCondLst>
                                    <p:cond delay="0"/>
                                  </p:stCondLst>
                                  <p:iterate type="lt">
                                    <p:tmPct val="10000"/>
                                  </p:iterate>
                                  <p:childTnLst>
                                    <p:animScale>
                                      <p:cBhvr>
                                        <p:cTn id="22" dur="250" autoRev="1" fill="hold">
                                          <p:stCondLst>
                                            <p:cond delay="0"/>
                                          </p:stCondLst>
                                        </p:cTn>
                                        <p:tgtEl>
                                          <p:spTgt spid="5"/>
                                        </p:tgtEl>
                                      </p:cBhvr>
                                      <p:to x="80000" y="100000"/>
                                    </p:animScale>
                                    <p:anim by="(#ppt_w*0.10)" calcmode="lin" valueType="num">
                                      <p:cBhvr>
                                        <p:cTn id="23" dur="250" autoRev="1" fill="hold">
                                          <p:stCondLst>
                                            <p:cond delay="0"/>
                                          </p:stCondLst>
                                        </p:cTn>
                                        <p:tgtEl>
                                          <p:spTgt spid="5"/>
                                        </p:tgtEl>
                                        <p:attrNameLst>
                                          <p:attrName>ppt_x</p:attrName>
                                        </p:attrNameLst>
                                      </p:cBhvr>
                                    </p:anim>
                                    <p:anim by="(-#ppt_w*0.10)" calcmode="lin" valueType="num">
                                      <p:cBhvr>
                                        <p:cTn id="24" dur="250" autoRev="1" fill="hold">
                                          <p:stCondLst>
                                            <p:cond delay="0"/>
                                          </p:stCondLst>
                                        </p:cTn>
                                        <p:tgtEl>
                                          <p:spTgt spid="5"/>
                                        </p:tgtEl>
                                        <p:attrNameLst>
                                          <p:attrName>ppt_y</p:attrName>
                                        </p:attrNameLst>
                                      </p:cBhvr>
                                    </p:anim>
                                    <p:animRot by="-480000">
                                      <p:cBhvr>
                                        <p:cTn id="25" dur="250" autoRev="1"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35861"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63"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6" name="Arc 5"/>
          <p:cNvSpPr/>
          <p:nvPr/>
        </p:nvSpPr>
        <p:spPr>
          <a:xfrm rot="20086497">
            <a:off x="-161925" y="457200"/>
            <a:ext cx="3160713" cy="3057525"/>
          </a:xfrm>
          <a:prstGeom prst="arc">
            <a:avLst>
              <a:gd name="adj1" fmla="val 15065501"/>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8" name="Wave 7"/>
          <p:cNvSpPr/>
          <p:nvPr/>
        </p:nvSpPr>
        <p:spPr>
          <a:xfrm>
            <a:off x="5638800" y="3810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400" b="1" dirty="0"/>
              <a:t>فصل دوم</a:t>
            </a:r>
            <a:endParaRPr lang="en-US" sz="2400" b="1" dirty="0"/>
          </a:p>
        </p:txBody>
      </p:sp>
      <p:grpSp>
        <p:nvGrpSpPr>
          <p:cNvPr id="2" name="Group 2"/>
          <p:cNvGrpSpPr>
            <a:grpSpLocks/>
          </p:cNvGrpSpPr>
          <p:nvPr/>
        </p:nvGrpSpPr>
        <p:grpSpPr bwMode="auto">
          <a:xfrm rot="2108858">
            <a:off x="3695700" y="2598738"/>
            <a:ext cx="5229225" cy="457200"/>
            <a:chOff x="762000" y="152400"/>
            <a:chExt cx="4953000" cy="457200"/>
          </a:xfrm>
        </p:grpSpPr>
        <p:grpSp>
          <p:nvGrpSpPr>
            <p:cNvPr id="40974" name="Group 23"/>
            <p:cNvGrpSpPr>
              <a:grpSpLocks/>
            </p:cNvGrpSpPr>
            <p:nvPr/>
          </p:nvGrpSpPr>
          <p:grpSpPr bwMode="auto">
            <a:xfrm>
              <a:off x="761995" y="152400"/>
              <a:ext cx="838199" cy="381000"/>
              <a:chOff x="2287" y="1417"/>
              <a:chExt cx="506" cy="273"/>
            </a:xfrm>
          </p:grpSpPr>
          <p:sp>
            <p:nvSpPr>
              <p:cNvPr id="32" name="Freeform 31"/>
              <p:cNvSpPr>
                <a:spLocks/>
              </p:cNvSpPr>
              <p:nvPr/>
            </p:nvSpPr>
            <p:spPr bwMode="auto">
              <a:xfrm>
                <a:off x="2533" y="1413"/>
                <a:ext cx="251" cy="144"/>
              </a:xfrm>
              <a:custGeom>
                <a:avLst/>
                <a:gdLst>
                  <a:gd name="T0" fmla="*/ 1 w 205"/>
                  <a:gd name="T1" fmla="*/ 109 h 118"/>
                  <a:gd name="T2" fmla="*/ 14 w 205"/>
                  <a:gd name="T3" fmla="*/ 118 h 118"/>
                  <a:gd name="T4" fmla="*/ 191 w 205"/>
                  <a:gd name="T5" fmla="*/ 118 h 118"/>
                  <a:gd name="T6" fmla="*/ 205 w 205"/>
                  <a:gd name="T7" fmla="*/ 104 h 118"/>
                  <a:gd name="T8" fmla="*/ 205 w 205"/>
                  <a:gd name="T9" fmla="*/ 14 h 118"/>
                  <a:gd name="T10" fmla="*/ 191 w 205"/>
                  <a:gd name="T11" fmla="*/ 0 h 118"/>
                  <a:gd name="T12" fmla="*/ 14 w 205"/>
                  <a:gd name="T13" fmla="*/ 0 h 118"/>
                  <a:gd name="T14" fmla="*/ 0 w 205"/>
                  <a:gd name="T15" fmla="*/ 14 h 118"/>
                  <a:gd name="T16" fmla="*/ 0 w 205"/>
                  <a:gd name="T17" fmla="*/ 69 h 118"/>
                  <a:gd name="T18" fmla="*/ 1 w 205"/>
                  <a:gd name="T19" fmla="*/ 109 h 11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05"/>
                  <a:gd name="T31" fmla="*/ 0 h 118"/>
                  <a:gd name="T32" fmla="*/ 205 w 205"/>
                  <a:gd name="T33" fmla="*/ 118 h 11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05" h="118">
                    <a:moveTo>
                      <a:pt x="1" y="109"/>
                    </a:moveTo>
                    <a:cubicBezTo>
                      <a:pt x="3" y="114"/>
                      <a:pt x="8" y="118"/>
                      <a:pt x="14" y="118"/>
                    </a:cubicBezTo>
                    <a:lnTo>
                      <a:pt x="191" y="118"/>
                    </a:lnTo>
                    <a:cubicBezTo>
                      <a:pt x="199" y="118"/>
                      <a:pt x="205" y="112"/>
                      <a:pt x="205" y="104"/>
                    </a:cubicBezTo>
                    <a:lnTo>
                      <a:pt x="205" y="14"/>
                    </a:lnTo>
                    <a:cubicBezTo>
                      <a:pt x="205" y="7"/>
                      <a:pt x="199" y="0"/>
                      <a:pt x="191" y="0"/>
                    </a:cubicBezTo>
                    <a:lnTo>
                      <a:pt x="14" y="0"/>
                    </a:lnTo>
                    <a:cubicBezTo>
                      <a:pt x="6" y="0"/>
                      <a:pt x="0" y="7"/>
                      <a:pt x="0" y="14"/>
                    </a:cubicBezTo>
                    <a:lnTo>
                      <a:pt x="0" y="69"/>
                    </a:lnTo>
                    <a:lnTo>
                      <a:pt x="1" y="109"/>
                    </a:lnTo>
                    <a:close/>
                  </a:path>
                </a:pathLst>
              </a:custGeom>
              <a:ln>
                <a:headEnd/>
                <a:tailEnd/>
              </a:ln>
            </p:spPr>
            <p:style>
              <a:lnRef idx="3">
                <a:schemeClr val="lt1"/>
              </a:lnRef>
              <a:fillRef idx="1">
                <a:schemeClr val="accent3"/>
              </a:fillRef>
              <a:effectRef idx="1">
                <a:schemeClr val="accent3"/>
              </a:effectRef>
              <a:fontRef idx="minor">
                <a:schemeClr val="lt1"/>
              </a:fontRef>
            </p:style>
            <p:txBody>
              <a:bodyPr/>
              <a:lstStyle/>
              <a:p>
                <a:pPr>
                  <a:defRPr/>
                </a:pPr>
                <a:endParaRPr lang="fa-IR" b="1">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33" name="Freeform 32"/>
              <p:cNvSpPr>
                <a:spLocks/>
              </p:cNvSpPr>
              <p:nvPr/>
            </p:nvSpPr>
            <p:spPr bwMode="auto">
              <a:xfrm>
                <a:off x="2278" y="1553"/>
                <a:ext cx="251" cy="124"/>
              </a:xfrm>
              <a:custGeom>
                <a:avLst/>
                <a:gdLst>
                  <a:gd name="T0" fmla="*/ 192 w 206"/>
                  <a:gd name="T1" fmla="*/ 0 h 102"/>
                  <a:gd name="T2" fmla="*/ 15 w 206"/>
                  <a:gd name="T3" fmla="*/ 0 h 102"/>
                  <a:gd name="T4" fmla="*/ 0 w 206"/>
                  <a:gd name="T5" fmla="*/ 12 h 102"/>
                  <a:gd name="T6" fmla="*/ 0 w 206"/>
                  <a:gd name="T7" fmla="*/ 90 h 102"/>
                  <a:gd name="T8" fmla="*/ 15 w 206"/>
                  <a:gd name="T9" fmla="*/ 102 h 102"/>
                  <a:gd name="T10" fmla="*/ 192 w 206"/>
                  <a:gd name="T11" fmla="*/ 102 h 102"/>
                  <a:gd name="T12" fmla="*/ 206 w 206"/>
                  <a:gd name="T13" fmla="*/ 90 h 102"/>
                  <a:gd name="T14" fmla="*/ 206 w 206"/>
                  <a:gd name="T15" fmla="*/ 12 h 102"/>
                  <a:gd name="T16" fmla="*/ 192 w 206"/>
                  <a:gd name="T17" fmla="*/ 0 h 10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06"/>
                  <a:gd name="T28" fmla="*/ 0 h 102"/>
                  <a:gd name="T29" fmla="*/ 206 w 206"/>
                  <a:gd name="T30" fmla="*/ 102 h 10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06" h="102">
                    <a:moveTo>
                      <a:pt x="192" y="0"/>
                    </a:moveTo>
                    <a:lnTo>
                      <a:pt x="15" y="0"/>
                    </a:lnTo>
                    <a:cubicBezTo>
                      <a:pt x="7" y="0"/>
                      <a:pt x="0" y="6"/>
                      <a:pt x="0" y="12"/>
                    </a:cubicBezTo>
                    <a:lnTo>
                      <a:pt x="0" y="90"/>
                    </a:lnTo>
                    <a:cubicBezTo>
                      <a:pt x="0" y="96"/>
                      <a:pt x="7" y="102"/>
                      <a:pt x="15" y="102"/>
                    </a:cubicBezTo>
                    <a:lnTo>
                      <a:pt x="192" y="102"/>
                    </a:lnTo>
                    <a:cubicBezTo>
                      <a:pt x="200" y="102"/>
                      <a:pt x="206" y="96"/>
                      <a:pt x="206" y="90"/>
                    </a:cubicBezTo>
                    <a:lnTo>
                      <a:pt x="206" y="12"/>
                    </a:lnTo>
                    <a:cubicBezTo>
                      <a:pt x="206" y="6"/>
                      <a:pt x="200" y="0"/>
                      <a:pt x="192" y="0"/>
                    </a:cubicBezTo>
                    <a:close/>
                  </a:path>
                </a:pathLst>
              </a:custGeom>
              <a:ln>
                <a:headEnd/>
                <a:tailEnd/>
              </a:ln>
            </p:spPr>
            <p:style>
              <a:lnRef idx="3">
                <a:schemeClr val="lt1"/>
              </a:lnRef>
              <a:fillRef idx="1">
                <a:schemeClr val="accent3"/>
              </a:fillRef>
              <a:effectRef idx="1">
                <a:schemeClr val="accent3"/>
              </a:effectRef>
              <a:fontRef idx="minor">
                <a:schemeClr val="lt1"/>
              </a:fontRef>
            </p:style>
            <p:txBody>
              <a:bodyPr/>
              <a:lstStyle/>
              <a:p>
                <a:pPr>
                  <a:defRPr/>
                </a:pPr>
                <a:endParaRPr lang="fa-IR" b="1">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34" name="Freeform 33"/>
              <p:cNvSpPr>
                <a:spLocks noEditPoints="1"/>
              </p:cNvSpPr>
              <p:nvPr/>
            </p:nvSpPr>
            <p:spPr bwMode="auto">
              <a:xfrm>
                <a:off x="2458" y="1486"/>
                <a:ext cx="162" cy="199"/>
              </a:xfrm>
              <a:custGeom>
                <a:avLst/>
                <a:gdLst>
                  <a:gd name="T0" fmla="*/ 62 w 135"/>
                  <a:gd name="T1" fmla="*/ 0 h 165"/>
                  <a:gd name="T2" fmla="*/ 57 w 135"/>
                  <a:gd name="T3" fmla="*/ 123 h 165"/>
                  <a:gd name="T4" fmla="*/ 133 w 135"/>
                  <a:gd name="T5" fmla="*/ 59 h 165"/>
                  <a:gd name="T6" fmla="*/ 62 w 135"/>
                  <a:gd name="T7" fmla="*/ 0 h 165"/>
                  <a:gd name="T8" fmla="*/ 57 w 135"/>
                  <a:gd name="T9" fmla="*/ 119 h 165"/>
                  <a:gd name="T10" fmla="*/ 62 w 135"/>
                  <a:gd name="T11" fmla="*/ 0 h 165"/>
                  <a:gd name="T12" fmla="*/ 3 w 135"/>
                  <a:gd name="T13" fmla="*/ 54 h 165"/>
                  <a:gd name="T14" fmla="*/ 57 w 135"/>
                  <a:gd name="T15" fmla="*/ 119 h 165"/>
                  <a:gd name="T16" fmla="*/ 0 60000 65536"/>
                  <a:gd name="T17" fmla="*/ 0 60000 65536"/>
                  <a:gd name="T18" fmla="*/ 0 60000 65536"/>
                  <a:gd name="T19" fmla="*/ 0 60000 65536"/>
                  <a:gd name="T20" fmla="*/ 0 60000 65536"/>
                  <a:gd name="T21" fmla="*/ 0 60000 65536"/>
                  <a:gd name="T22" fmla="*/ 0 60000 65536"/>
                  <a:gd name="T23" fmla="*/ 0 60000 65536"/>
                  <a:gd name="T24" fmla="*/ 0 w 135"/>
                  <a:gd name="T25" fmla="*/ 0 h 165"/>
                  <a:gd name="T26" fmla="*/ 135 w 135"/>
                  <a:gd name="T27" fmla="*/ 165 h 16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35" h="165">
                    <a:moveTo>
                      <a:pt x="62" y="0"/>
                    </a:moveTo>
                    <a:lnTo>
                      <a:pt x="57" y="123"/>
                    </a:lnTo>
                    <a:cubicBezTo>
                      <a:pt x="55" y="72"/>
                      <a:pt x="82" y="59"/>
                      <a:pt x="133" y="59"/>
                    </a:cubicBezTo>
                    <a:cubicBezTo>
                      <a:pt x="135" y="59"/>
                      <a:pt x="59" y="0"/>
                      <a:pt x="62" y="0"/>
                    </a:cubicBezTo>
                    <a:close/>
                    <a:moveTo>
                      <a:pt x="57" y="119"/>
                    </a:moveTo>
                    <a:lnTo>
                      <a:pt x="62" y="0"/>
                    </a:lnTo>
                    <a:cubicBezTo>
                      <a:pt x="60" y="32"/>
                      <a:pt x="49" y="53"/>
                      <a:pt x="3" y="54"/>
                    </a:cubicBezTo>
                    <a:cubicBezTo>
                      <a:pt x="0" y="54"/>
                      <a:pt x="56" y="165"/>
                      <a:pt x="57" y="119"/>
                    </a:cubicBezTo>
                    <a:close/>
                  </a:path>
                </a:pathLst>
              </a:custGeom>
              <a:ln>
                <a:headEnd/>
                <a:tailEnd/>
              </a:ln>
            </p:spPr>
            <p:style>
              <a:lnRef idx="3">
                <a:schemeClr val="lt1"/>
              </a:lnRef>
              <a:fillRef idx="1">
                <a:schemeClr val="accent3"/>
              </a:fillRef>
              <a:effectRef idx="1">
                <a:schemeClr val="accent3"/>
              </a:effectRef>
              <a:fontRef idx="minor">
                <a:schemeClr val="lt1"/>
              </a:fontRef>
            </p:style>
            <p:txBody>
              <a:bodyPr/>
              <a:lstStyle/>
              <a:p>
                <a:pPr>
                  <a:defRPr/>
                </a:pPr>
                <a:endParaRPr lang="fa-IR"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grpSp>
        <p:grpSp>
          <p:nvGrpSpPr>
            <p:cNvPr id="40975" name="Group 23"/>
            <p:cNvGrpSpPr>
              <a:grpSpLocks/>
            </p:cNvGrpSpPr>
            <p:nvPr/>
          </p:nvGrpSpPr>
          <p:grpSpPr bwMode="auto">
            <a:xfrm>
              <a:off x="1600195" y="152400"/>
              <a:ext cx="838199" cy="381000"/>
              <a:chOff x="2287" y="1417"/>
              <a:chExt cx="506" cy="273"/>
            </a:xfrm>
          </p:grpSpPr>
          <p:sp>
            <p:nvSpPr>
              <p:cNvPr id="29" name="Freeform 24"/>
              <p:cNvSpPr>
                <a:spLocks/>
              </p:cNvSpPr>
              <p:nvPr/>
            </p:nvSpPr>
            <p:spPr bwMode="auto">
              <a:xfrm>
                <a:off x="2533" y="1418"/>
                <a:ext cx="251" cy="143"/>
              </a:xfrm>
              <a:custGeom>
                <a:avLst/>
                <a:gdLst>
                  <a:gd name="T0" fmla="*/ 1 w 205"/>
                  <a:gd name="T1" fmla="*/ 109 h 118"/>
                  <a:gd name="T2" fmla="*/ 14 w 205"/>
                  <a:gd name="T3" fmla="*/ 118 h 118"/>
                  <a:gd name="T4" fmla="*/ 191 w 205"/>
                  <a:gd name="T5" fmla="*/ 118 h 118"/>
                  <a:gd name="T6" fmla="*/ 205 w 205"/>
                  <a:gd name="T7" fmla="*/ 104 h 118"/>
                  <a:gd name="T8" fmla="*/ 205 w 205"/>
                  <a:gd name="T9" fmla="*/ 14 h 118"/>
                  <a:gd name="T10" fmla="*/ 191 w 205"/>
                  <a:gd name="T11" fmla="*/ 0 h 118"/>
                  <a:gd name="T12" fmla="*/ 14 w 205"/>
                  <a:gd name="T13" fmla="*/ 0 h 118"/>
                  <a:gd name="T14" fmla="*/ 0 w 205"/>
                  <a:gd name="T15" fmla="*/ 14 h 118"/>
                  <a:gd name="T16" fmla="*/ 0 w 205"/>
                  <a:gd name="T17" fmla="*/ 69 h 118"/>
                  <a:gd name="T18" fmla="*/ 1 w 205"/>
                  <a:gd name="T19" fmla="*/ 109 h 11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05"/>
                  <a:gd name="T31" fmla="*/ 0 h 118"/>
                  <a:gd name="T32" fmla="*/ 205 w 205"/>
                  <a:gd name="T33" fmla="*/ 118 h 11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05" h="118">
                    <a:moveTo>
                      <a:pt x="1" y="109"/>
                    </a:moveTo>
                    <a:cubicBezTo>
                      <a:pt x="3" y="114"/>
                      <a:pt x="8" y="118"/>
                      <a:pt x="14" y="118"/>
                    </a:cubicBezTo>
                    <a:lnTo>
                      <a:pt x="191" y="118"/>
                    </a:lnTo>
                    <a:cubicBezTo>
                      <a:pt x="199" y="118"/>
                      <a:pt x="205" y="112"/>
                      <a:pt x="205" y="104"/>
                    </a:cubicBezTo>
                    <a:lnTo>
                      <a:pt x="205" y="14"/>
                    </a:lnTo>
                    <a:cubicBezTo>
                      <a:pt x="205" y="7"/>
                      <a:pt x="199" y="0"/>
                      <a:pt x="191" y="0"/>
                    </a:cubicBezTo>
                    <a:lnTo>
                      <a:pt x="14" y="0"/>
                    </a:lnTo>
                    <a:cubicBezTo>
                      <a:pt x="6" y="0"/>
                      <a:pt x="0" y="7"/>
                      <a:pt x="0" y="14"/>
                    </a:cubicBezTo>
                    <a:lnTo>
                      <a:pt x="0" y="69"/>
                    </a:lnTo>
                    <a:lnTo>
                      <a:pt x="1" y="109"/>
                    </a:lnTo>
                    <a:close/>
                  </a:path>
                </a:pathLst>
              </a:custGeom>
              <a:ln>
                <a:headEnd/>
                <a:tailEnd/>
              </a:ln>
            </p:spPr>
            <p:style>
              <a:lnRef idx="3">
                <a:schemeClr val="lt1"/>
              </a:lnRef>
              <a:fillRef idx="1">
                <a:schemeClr val="accent3"/>
              </a:fillRef>
              <a:effectRef idx="1">
                <a:schemeClr val="accent3"/>
              </a:effectRef>
              <a:fontRef idx="minor">
                <a:schemeClr val="lt1"/>
              </a:fontRef>
            </p:style>
            <p:txBody>
              <a:bodyPr/>
              <a:lstStyle/>
              <a:p>
                <a:pPr>
                  <a:defRPr/>
                </a:pPr>
                <a:endParaRPr lang="fa-IR" b="1">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30" name="Freeform 25"/>
              <p:cNvSpPr>
                <a:spLocks/>
              </p:cNvSpPr>
              <p:nvPr/>
            </p:nvSpPr>
            <p:spPr bwMode="auto">
              <a:xfrm>
                <a:off x="2276" y="1555"/>
                <a:ext cx="251" cy="124"/>
              </a:xfrm>
              <a:custGeom>
                <a:avLst/>
                <a:gdLst>
                  <a:gd name="T0" fmla="*/ 192 w 206"/>
                  <a:gd name="T1" fmla="*/ 0 h 102"/>
                  <a:gd name="T2" fmla="*/ 15 w 206"/>
                  <a:gd name="T3" fmla="*/ 0 h 102"/>
                  <a:gd name="T4" fmla="*/ 0 w 206"/>
                  <a:gd name="T5" fmla="*/ 12 h 102"/>
                  <a:gd name="T6" fmla="*/ 0 w 206"/>
                  <a:gd name="T7" fmla="*/ 90 h 102"/>
                  <a:gd name="T8" fmla="*/ 15 w 206"/>
                  <a:gd name="T9" fmla="*/ 102 h 102"/>
                  <a:gd name="T10" fmla="*/ 192 w 206"/>
                  <a:gd name="T11" fmla="*/ 102 h 102"/>
                  <a:gd name="T12" fmla="*/ 206 w 206"/>
                  <a:gd name="T13" fmla="*/ 90 h 102"/>
                  <a:gd name="T14" fmla="*/ 206 w 206"/>
                  <a:gd name="T15" fmla="*/ 12 h 102"/>
                  <a:gd name="T16" fmla="*/ 192 w 206"/>
                  <a:gd name="T17" fmla="*/ 0 h 10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06"/>
                  <a:gd name="T28" fmla="*/ 0 h 102"/>
                  <a:gd name="T29" fmla="*/ 206 w 206"/>
                  <a:gd name="T30" fmla="*/ 102 h 10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06" h="102">
                    <a:moveTo>
                      <a:pt x="192" y="0"/>
                    </a:moveTo>
                    <a:lnTo>
                      <a:pt x="15" y="0"/>
                    </a:lnTo>
                    <a:cubicBezTo>
                      <a:pt x="7" y="0"/>
                      <a:pt x="0" y="6"/>
                      <a:pt x="0" y="12"/>
                    </a:cubicBezTo>
                    <a:lnTo>
                      <a:pt x="0" y="90"/>
                    </a:lnTo>
                    <a:cubicBezTo>
                      <a:pt x="0" y="96"/>
                      <a:pt x="7" y="102"/>
                      <a:pt x="15" y="102"/>
                    </a:cubicBezTo>
                    <a:lnTo>
                      <a:pt x="192" y="102"/>
                    </a:lnTo>
                    <a:cubicBezTo>
                      <a:pt x="200" y="102"/>
                      <a:pt x="206" y="96"/>
                      <a:pt x="206" y="90"/>
                    </a:cubicBezTo>
                    <a:lnTo>
                      <a:pt x="206" y="12"/>
                    </a:lnTo>
                    <a:cubicBezTo>
                      <a:pt x="206" y="6"/>
                      <a:pt x="200" y="0"/>
                      <a:pt x="192" y="0"/>
                    </a:cubicBezTo>
                    <a:close/>
                  </a:path>
                </a:pathLst>
              </a:custGeom>
              <a:ln>
                <a:headEnd/>
                <a:tailEnd/>
              </a:ln>
            </p:spPr>
            <p:style>
              <a:lnRef idx="3">
                <a:schemeClr val="lt1"/>
              </a:lnRef>
              <a:fillRef idx="1">
                <a:schemeClr val="accent3"/>
              </a:fillRef>
              <a:effectRef idx="1">
                <a:schemeClr val="accent3"/>
              </a:effectRef>
              <a:fontRef idx="minor">
                <a:schemeClr val="lt1"/>
              </a:fontRef>
            </p:style>
            <p:txBody>
              <a:bodyPr/>
              <a:lstStyle/>
              <a:p>
                <a:pPr>
                  <a:defRPr/>
                </a:pPr>
                <a:endParaRPr lang="fa-IR" b="1">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31" name="Freeform 26"/>
              <p:cNvSpPr>
                <a:spLocks noEditPoints="1"/>
              </p:cNvSpPr>
              <p:nvPr/>
            </p:nvSpPr>
            <p:spPr bwMode="auto">
              <a:xfrm>
                <a:off x="2454" y="1487"/>
                <a:ext cx="165" cy="200"/>
              </a:xfrm>
              <a:custGeom>
                <a:avLst/>
                <a:gdLst>
                  <a:gd name="T0" fmla="*/ 62 w 135"/>
                  <a:gd name="T1" fmla="*/ 0 h 165"/>
                  <a:gd name="T2" fmla="*/ 57 w 135"/>
                  <a:gd name="T3" fmla="*/ 123 h 165"/>
                  <a:gd name="T4" fmla="*/ 133 w 135"/>
                  <a:gd name="T5" fmla="*/ 59 h 165"/>
                  <a:gd name="T6" fmla="*/ 62 w 135"/>
                  <a:gd name="T7" fmla="*/ 0 h 165"/>
                  <a:gd name="T8" fmla="*/ 57 w 135"/>
                  <a:gd name="T9" fmla="*/ 119 h 165"/>
                  <a:gd name="T10" fmla="*/ 62 w 135"/>
                  <a:gd name="T11" fmla="*/ 0 h 165"/>
                  <a:gd name="T12" fmla="*/ 3 w 135"/>
                  <a:gd name="T13" fmla="*/ 54 h 165"/>
                  <a:gd name="T14" fmla="*/ 57 w 135"/>
                  <a:gd name="T15" fmla="*/ 119 h 165"/>
                  <a:gd name="T16" fmla="*/ 0 60000 65536"/>
                  <a:gd name="T17" fmla="*/ 0 60000 65536"/>
                  <a:gd name="T18" fmla="*/ 0 60000 65536"/>
                  <a:gd name="T19" fmla="*/ 0 60000 65536"/>
                  <a:gd name="T20" fmla="*/ 0 60000 65536"/>
                  <a:gd name="T21" fmla="*/ 0 60000 65536"/>
                  <a:gd name="T22" fmla="*/ 0 60000 65536"/>
                  <a:gd name="T23" fmla="*/ 0 60000 65536"/>
                  <a:gd name="T24" fmla="*/ 0 w 135"/>
                  <a:gd name="T25" fmla="*/ 0 h 165"/>
                  <a:gd name="T26" fmla="*/ 135 w 135"/>
                  <a:gd name="T27" fmla="*/ 165 h 16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35" h="165">
                    <a:moveTo>
                      <a:pt x="62" y="0"/>
                    </a:moveTo>
                    <a:lnTo>
                      <a:pt x="57" y="123"/>
                    </a:lnTo>
                    <a:cubicBezTo>
                      <a:pt x="55" y="72"/>
                      <a:pt x="82" y="59"/>
                      <a:pt x="133" y="59"/>
                    </a:cubicBezTo>
                    <a:cubicBezTo>
                      <a:pt x="135" y="59"/>
                      <a:pt x="59" y="0"/>
                      <a:pt x="62" y="0"/>
                    </a:cubicBezTo>
                    <a:close/>
                    <a:moveTo>
                      <a:pt x="57" y="119"/>
                    </a:moveTo>
                    <a:lnTo>
                      <a:pt x="62" y="0"/>
                    </a:lnTo>
                    <a:cubicBezTo>
                      <a:pt x="60" y="32"/>
                      <a:pt x="49" y="53"/>
                      <a:pt x="3" y="54"/>
                    </a:cubicBezTo>
                    <a:cubicBezTo>
                      <a:pt x="0" y="54"/>
                      <a:pt x="56" y="165"/>
                      <a:pt x="57" y="119"/>
                    </a:cubicBezTo>
                    <a:close/>
                  </a:path>
                </a:pathLst>
              </a:custGeom>
              <a:ln>
                <a:headEnd/>
                <a:tailEnd/>
              </a:ln>
            </p:spPr>
            <p:style>
              <a:lnRef idx="3">
                <a:schemeClr val="lt1"/>
              </a:lnRef>
              <a:fillRef idx="1">
                <a:schemeClr val="accent3"/>
              </a:fillRef>
              <a:effectRef idx="1">
                <a:schemeClr val="accent3"/>
              </a:effectRef>
              <a:fontRef idx="minor">
                <a:schemeClr val="lt1"/>
              </a:fontRef>
            </p:style>
            <p:txBody>
              <a:bodyPr/>
              <a:lstStyle/>
              <a:p>
                <a:pPr>
                  <a:defRPr/>
                </a:pPr>
                <a:endParaRPr lang="fa-IR"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grpSp>
        <p:grpSp>
          <p:nvGrpSpPr>
            <p:cNvPr id="40976" name="Group 23"/>
            <p:cNvGrpSpPr>
              <a:grpSpLocks/>
            </p:cNvGrpSpPr>
            <p:nvPr/>
          </p:nvGrpSpPr>
          <p:grpSpPr bwMode="auto">
            <a:xfrm>
              <a:off x="2438395" y="152400"/>
              <a:ext cx="838199" cy="381000"/>
              <a:chOff x="2287" y="1417"/>
              <a:chExt cx="506" cy="273"/>
            </a:xfrm>
          </p:grpSpPr>
          <p:sp>
            <p:nvSpPr>
              <p:cNvPr id="26" name="Freeform 24"/>
              <p:cNvSpPr>
                <a:spLocks/>
              </p:cNvSpPr>
              <p:nvPr/>
            </p:nvSpPr>
            <p:spPr bwMode="auto">
              <a:xfrm>
                <a:off x="2532" y="1418"/>
                <a:ext cx="251" cy="143"/>
              </a:xfrm>
              <a:custGeom>
                <a:avLst/>
                <a:gdLst>
                  <a:gd name="T0" fmla="*/ 1 w 205"/>
                  <a:gd name="T1" fmla="*/ 109 h 118"/>
                  <a:gd name="T2" fmla="*/ 14 w 205"/>
                  <a:gd name="T3" fmla="*/ 118 h 118"/>
                  <a:gd name="T4" fmla="*/ 191 w 205"/>
                  <a:gd name="T5" fmla="*/ 118 h 118"/>
                  <a:gd name="T6" fmla="*/ 205 w 205"/>
                  <a:gd name="T7" fmla="*/ 104 h 118"/>
                  <a:gd name="T8" fmla="*/ 205 w 205"/>
                  <a:gd name="T9" fmla="*/ 14 h 118"/>
                  <a:gd name="T10" fmla="*/ 191 w 205"/>
                  <a:gd name="T11" fmla="*/ 0 h 118"/>
                  <a:gd name="T12" fmla="*/ 14 w 205"/>
                  <a:gd name="T13" fmla="*/ 0 h 118"/>
                  <a:gd name="T14" fmla="*/ 0 w 205"/>
                  <a:gd name="T15" fmla="*/ 14 h 118"/>
                  <a:gd name="T16" fmla="*/ 0 w 205"/>
                  <a:gd name="T17" fmla="*/ 69 h 118"/>
                  <a:gd name="T18" fmla="*/ 1 w 205"/>
                  <a:gd name="T19" fmla="*/ 109 h 11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05"/>
                  <a:gd name="T31" fmla="*/ 0 h 118"/>
                  <a:gd name="T32" fmla="*/ 205 w 205"/>
                  <a:gd name="T33" fmla="*/ 118 h 11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05" h="118">
                    <a:moveTo>
                      <a:pt x="1" y="109"/>
                    </a:moveTo>
                    <a:cubicBezTo>
                      <a:pt x="3" y="114"/>
                      <a:pt x="8" y="118"/>
                      <a:pt x="14" y="118"/>
                    </a:cubicBezTo>
                    <a:lnTo>
                      <a:pt x="191" y="118"/>
                    </a:lnTo>
                    <a:cubicBezTo>
                      <a:pt x="199" y="118"/>
                      <a:pt x="205" y="112"/>
                      <a:pt x="205" y="104"/>
                    </a:cubicBezTo>
                    <a:lnTo>
                      <a:pt x="205" y="14"/>
                    </a:lnTo>
                    <a:cubicBezTo>
                      <a:pt x="205" y="7"/>
                      <a:pt x="199" y="0"/>
                      <a:pt x="191" y="0"/>
                    </a:cubicBezTo>
                    <a:lnTo>
                      <a:pt x="14" y="0"/>
                    </a:lnTo>
                    <a:cubicBezTo>
                      <a:pt x="6" y="0"/>
                      <a:pt x="0" y="7"/>
                      <a:pt x="0" y="14"/>
                    </a:cubicBezTo>
                    <a:lnTo>
                      <a:pt x="0" y="69"/>
                    </a:lnTo>
                    <a:lnTo>
                      <a:pt x="1" y="109"/>
                    </a:lnTo>
                    <a:close/>
                  </a:path>
                </a:pathLst>
              </a:custGeom>
              <a:ln>
                <a:headEnd/>
                <a:tailEnd/>
              </a:ln>
            </p:spPr>
            <p:style>
              <a:lnRef idx="3">
                <a:schemeClr val="lt1"/>
              </a:lnRef>
              <a:fillRef idx="1">
                <a:schemeClr val="accent3"/>
              </a:fillRef>
              <a:effectRef idx="1">
                <a:schemeClr val="accent3"/>
              </a:effectRef>
              <a:fontRef idx="minor">
                <a:schemeClr val="lt1"/>
              </a:fontRef>
            </p:style>
            <p:txBody>
              <a:bodyPr/>
              <a:lstStyle/>
              <a:p>
                <a:pPr>
                  <a:defRPr/>
                </a:pPr>
                <a:endParaRPr lang="fa-IR" b="1">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7" name="Freeform 25"/>
              <p:cNvSpPr>
                <a:spLocks/>
              </p:cNvSpPr>
              <p:nvPr/>
            </p:nvSpPr>
            <p:spPr bwMode="auto">
              <a:xfrm>
                <a:off x="2275" y="1553"/>
                <a:ext cx="251" cy="124"/>
              </a:xfrm>
              <a:custGeom>
                <a:avLst/>
                <a:gdLst>
                  <a:gd name="T0" fmla="*/ 192 w 206"/>
                  <a:gd name="T1" fmla="*/ 0 h 102"/>
                  <a:gd name="T2" fmla="*/ 15 w 206"/>
                  <a:gd name="T3" fmla="*/ 0 h 102"/>
                  <a:gd name="T4" fmla="*/ 0 w 206"/>
                  <a:gd name="T5" fmla="*/ 12 h 102"/>
                  <a:gd name="T6" fmla="*/ 0 w 206"/>
                  <a:gd name="T7" fmla="*/ 90 h 102"/>
                  <a:gd name="T8" fmla="*/ 15 w 206"/>
                  <a:gd name="T9" fmla="*/ 102 h 102"/>
                  <a:gd name="T10" fmla="*/ 192 w 206"/>
                  <a:gd name="T11" fmla="*/ 102 h 102"/>
                  <a:gd name="T12" fmla="*/ 206 w 206"/>
                  <a:gd name="T13" fmla="*/ 90 h 102"/>
                  <a:gd name="T14" fmla="*/ 206 w 206"/>
                  <a:gd name="T15" fmla="*/ 12 h 102"/>
                  <a:gd name="T16" fmla="*/ 192 w 206"/>
                  <a:gd name="T17" fmla="*/ 0 h 10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06"/>
                  <a:gd name="T28" fmla="*/ 0 h 102"/>
                  <a:gd name="T29" fmla="*/ 206 w 206"/>
                  <a:gd name="T30" fmla="*/ 102 h 10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06" h="102">
                    <a:moveTo>
                      <a:pt x="192" y="0"/>
                    </a:moveTo>
                    <a:lnTo>
                      <a:pt x="15" y="0"/>
                    </a:lnTo>
                    <a:cubicBezTo>
                      <a:pt x="7" y="0"/>
                      <a:pt x="0" y="6"/>
                      <a:pt x="0" y="12"/>
                    </a:cubicBezTo>
                    <a:lnTo>
                      <a:pt x="0" y="90"/>
                    </a:lnTo>
                    <a:cubicBezTo>
                      <a:pt x="0" y="96"/>
                      <a:pt x="7" y="102"/>
                      <a:pt x="15" y="102"/>
                    </a:cubicBezTo>
                    <a:lnTo>
                      <a:pt x="192" y="102"/>
                    </a:lnTo>
                    <a:cubicBezTo>
                      <a:pt x="200" y="102"/>
                      <a:pt x="206" y="96"/>
                      <a:pt x="206" y="90"/>
                    </a:cubicBezTo>
                    <a:lnTo>
                      <a:pt x="206" y="12"/>
                    </a:lnTo>
                    <a:cubicBezTo>
                      <a:pt x="206" y="6"/>
                      <a:pt x="200" y="0"/>
                      <a:pt x="192" y="0"/>
                    </a:cubicBezTo>
                    <a:close/>
                  </a:path>
                </a:pathLst>
              </a:custGeom>
              <a:ln>
                <a:headEnd/>
                <a:tailEnd/>
              </a:ln>
            </p:spPr>
            <p:style>
              <a:lnRef idx="3">
                <a:schemeClr val="lt1"/>
              </a:lnRef>
              <a:fillRef idx="1">
                <a:schemeClr val="accent3"/>
              </a:fillRef>
              <a:effectRef idx="1">
                <a:schemeClr val="accent3"/>
              </a:effectRef>
              <a:fontRef idx="minor">
                <a:schemeClr val="lt1"/>
              </a:fontRef>
            </p:style>
            <p:txBody>
              <a:bodyPr/>
              <a:lstStyle/>
              <a:p>
                <a:pPr>
                  <a:defRPr/>
                </a:pPr>
                <a:endParaRPr lang="fa-IR" b="1">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8" name="Freeform 26"/>
              <p:cNvSpPr>
                <a:spLocks noEditPoints="1"/>
              </p:cNvSpPr>
              <p:nvPr/>
            </p:nvSpPr>
            <p:spPr bwMode="auto">
              <a:xfrm>
                <a:off x="2453" y="1488"/>
                <a:ext cx="162" cy="199"/>
              </a:xfrm>
              <a:custGeom>
                <a:avLst/>
                <a:gdLst>
                  <a:gd name="T0" fmla="*/ 62 w 135"/>
                  <a:gd name="T1" fmla="*/ 0 h 165"/>
                  <a:gd name="T2" fmla="*/ 57 w 135"/>
                  <a:gd name="T3" fmla="*/ 123 h 165"/>
                  <a:gd name="T4" fmla="*/ 133 w 135"/>
                  <a:gd name="T5" fmla="*/ 59 h 165"/>
                  <a:gd name="T6" fmla="*/ 62 w 135"/>
                  <a:gd name="T7" fmla="*/ 0 h 165"/>
                  <a:gd name="T8" fmla="*/ 57 w 135"/>
                  <a:gd name="T9" fmla="*/ 119 h 165"/>
                  <a:gd name="T10" fmla="*/ 62 w 135"/>
                  <a:gd name="T11" fmla="*/ 0 h 165"/>
                  <a:gd name="T12" fmla="*/ 3 w 135"/>
                  <a:gd name="T13" fmla="*/ 54 h 165"/>
                  <a:gd name="T14" fmla="*/ 57 w 135"/>
                  <a:gd name="T15" fmla="*/ 119 h 165"/>
                  <a:gd name="T16" fmla="*/ 0 60000 65536"/>
                  <a:gd name="T17" fmla="*/ 0 60000 65536"/>
                  <a:gd name="T18" fmla="*/ 0 60000 65536"/>
                  <a:gd name="T19" fmla="*/ 0 60000 65536"/>
                  <a:gd name="T20" fmla="*/ 0 60000 65536"/>
                  <a:gd name="T21" fmla="*/ 0 60000 65536"/>
                  <a:gd name="T22" fmla="*/ 0 60000 65536"/>
                  <a:gd name="T23" fmla="*/ 0 60000 65536"/>
                  <a:gd name="T24" fmla="*/ 0 w 135"/>
                  <a:gd name="T25" fmla="*/ 0 h 165"/>
                  <a:gd name="T26" fmla="*/ 135 w 135"/>
                  <a:gd name="T27" fmla="*/ 165 h 16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35" h="165">
                    <a:moveTo>
                      <a:pt x="62" y="0"/>
                    </a:moveTo>
                    <a:lnTo>
                      <a:pt x="57" y="123"/>
                    </a:lnTo>
                    <a:cubicBezTo>
                      <a:pt x="55" y="72"/>
                      <a:pt x="82" y="59"/>
                      <a:pt x="133" y="59"/>
                    </a:cubicBezTo>
                    <a:cubicBezTo>
                      <a:pt x="135" y="59"/>
                      <a:pt x="59" y="0"/>
                      <a:pt x="62" y="0"/>
                    </a:cubicBezTo>
                    <a:close/>
                    <a:moveTo>
                      <a:pt x="57" y="119"/>
                    </a:moveTo>
                    <a:lnTo>
                      <a:pt x="62" y="0"/>
                    </a:lnTo>
                    <a:cubicBezTo>
                      <a:pt x="60" y="32"/>
                      <a:pt x="49" y="53"/>
                      <a:pt x="3" y="54"/>
                    </a:cubicBezTo>
                    <a:cubicBezTo>
                      <a:pt x="0" y="54"/>
                      <a:pt x="56" y="165"/>
                      <a:pt x="57" y="119"/>
                    </a:cubicBezTo>
                    <a:close/>
                  </a:path>
                </a:pathLst>
              </a:custGeom>
              <a:ln>
                <a:headEnd/>
                <a:tailEnd/>
              </a:ln>
            </p:spPr>
            <p:style>
              <a:lnRef idx="3">
                <a:schemeClr val="lt1"/>
              </a:lnRef>
              <a:fillRef idx="1">
                <a:schemeClr val="accent3"/>
              </a:fillRef>
              <a:effectRef idx="1">
                <a:schemeClr val="accent3"/>
              </a:effectRef>
              <a:fontRef idx="minor">
                <a:schemeClr val="lt1"/>
              </a:fontRef>
            </p:style>
            <p:txBody>
              <a:bodyPr/>
              <a:lstStyle/>
              <a:p>
                <a:pPr>
                  <a:defRPr/>
                </a:pPr>
                <a:endParaRPr lang="fa-IR"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grpSp>
        <p:grpSp>
          <p:nvGrpSpPr>
            <p:cNvPr id="40977" name="Group 23"/>
            <p:cNvGrpSpPr>
              <a:grpSpLocks/>
            </p:cNvGrpSpPr>
            <p:nvPr/>
          </p:nvGrpSpPr>
          <p:grpSpPr bwMode="auto">
            <a:xfrm>
              <a:off x="3276595" y="152400"/>
              <a:ext cx="838199" cy="381000"/>
              <a:chOff x="2287" y="1417"/>
              <a:chExt cx="506" cy="273"/>
            </a:xfrm>
          </p:grpSpPr>
          <p:sp>
            <p:nvSpPr>
              <p:cNvPr id="23" name="Freeform 24"/>
              <p:cNvSpPr>
                <a:spLocks/>
              </p:cNvSpPr>
              <p:nvPr/>
            </p:nvSpPr>
            <p:spPr bwMode="auto">
              <a:xfrm>
                <a:off x="2535" y="1417"/>
                <a:ext cx="251" cy="144"/>
              </a:xfrm>
              <a:custGeom>
                <a:avLst/>
                <a:gdLst>
                  <a:gd name="T0" fmla="*/ 1 w 205"/>
                  <a:gd name="T1" fmla="*/ 109 h 118"/>
                  <a:gd name="T2" fmla="*/ 14 w 205"/>
                  <a:gd name="T3" fmla="*/ 118 h 118"/>
                  <a:gd name="T4" fmla="*/ 191 w 205"/>
                  <a:gd name="T5" fmla="*/ 118 h 118"/>
                  <a:gd name="T6" fmla="*/ 205 w 205"/>
                  <a:gd name="T7" fmla="*/ 104 h 118"/>
                  <a:gd name="T8" fmla="*/ 205 w 205"/>
                  <a:gd name="T9" fmla="*/ 14 h 118"/>
                  <a:gd name="T10" fmla="*/ 191 w 205"/>
                  <a:gd name="T11" fmla="*/ 0 h 118"/>
                  <a:gd name="T12" fmla="*/ 14 w 205"/>
                  <a:gd name="T13" fmla="*/ 0 h 118"/>
                  <a:gd name="T14" fmla="*/ 0 w 205"/>
                  <a:gd name="T15" fmla="*/ 14 h 118"/>
                  <a:gd name="T16" fmla="*/ 0 w 205"/>
                  <a:gd name="T17" fmla="*/ 69 h 118"/>
                  <a:gd name="T18" fmla="*/ 1 w 205"/>
                  <a:gd name="T19" fmla="*/ 109 h 11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05"/>
                  <a:gd name="T31" fmla="*/ 0 h 118"/>
                  <a:gd name="T32" fmla="*/ 205 w 205"/>
                  <a:gd name="T33" fmla="*/ 118 h 11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05" h="118">
                    <a:moveTo>
                      <a:pt x="1" y="109"/>
                    </a:moveTo>
                    <a:cubicBezTo>
                      <a:pt x="3" y="114"/>
                      <a:pt x="8" y="118"/>
                      <a:pt x="14" y="118"/>
                    </a:cubicBezTo>
                    <a:lnTo>
                      <a:pt x="191" y="118"/>
                    </a:lnTo>
                    <a:cubicBezTo>
                      <a:pt x="199" y="118"/>
                      <a:pt x="205" y="112"/>
                      <a:pt x="205" y="104"/>
                    </a:cubicBezTo>
                    <a:lnTo>
                      <a:pt x="205" y="14"/>
                    </a:lnTo>
                    <a:cubicBezTo>
                      <a:pt x="205" y="7"/>
                      <a:pt x="199" y="0"/>
                      <a:pt x="191" y="0"/>
                    </a:cubicBezTo>
                    <a:lnTo>
                      <a:pt x="14" y="0"/>
                    </a:lnTo>
                    <a:cubicBezTo>
                      <a:pt x="6" y="0"/>
                      <a:pt x="0" y="7"/>
                      <a:pt x="0" y="14"/>
                    </a:cubicBezTo>
                    <a:lnTo>
                      <a:pt x="0" y="69"/>
                    </a:lnTo>
                    <a:lnTo>
                      <a:pt x="1" y="109"/>
                    </a:lnTo>
                    <a:close/>
                  </a:path>
                </a:pathLst>
              </a:custGeom>
              <a:ln>
                <a:headEnd/>
                <a:tailEnd/>
              </a:ln>
            </p:spPr>
            <p:style>
              <a:lnRef idx="3">
                <a:schemeClr val="lt1"/>
              </a:lnRef>
              <a:fillRef idx="1">
                <a:schemeClr val="accent3"/>
              </a:fillRef>
              <a:effectRef idx="1">
                <a:schemeClr val="accent3"/>
              </a:effectRef>
              <a:fontRef idx="minor">
                <a:schemeClr val="lt1"/>
              </a:fontRef>
            </p:style>
            <p:txBody>
              <a:bodyPr/>
              <a:lstStyle/>
              <a:p>
                <a:pPr>
                  <a:defRPr/>
                </a:pPr>
                <a:endParaRPr lang="fa-IR" b="1">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4" name="Freeform 25"/>
              <p:cNvSpPr>
                <a:spLocks/>
              </p:cNvSpPr>
              <p:nvPr/>
            </p:nvSpPr>
            <p:spPr bwMode="auto">
              <a:xfrm>
                <a:off x="2277" y="1554"/>
                <a:ext cx="251" cy="124"/>
              </a:xfrm>
              <a:custGeom>
                <a:avLst/>
                <a:gdLst>
                  <a:gd name="T0" fmla="*/ 192 w 206"/>
                  <a:gd name="T1" fmla="*/ 0 h 102"/>
                  <a:gd name="T2" fmla="*/ 15 w 206"/>
                  <a:gd name="T3" fmla="*/ 0 h 102"/>
                  <a:gd name="T4" fmla="*/ 0 w 206"/>
                  <a:gd name="T5" fmla="*/ 12 h 102"/>
                  <a:gd name="T6" fmla="*/ 0 w 206"/>
                  <a:gd name="T7" fmla="*/ 90 h 102"/>
                  <a:gd name="T8" fmla="*/ 15 w 206"/>
                  <a:gd name="T9" fmla="*/ 102 h 102"/>
                  <a:gd name="T10" fmla="*/ 192 w 206"/>
                  <a:gd name="T11" fmla="*/ 102 h 102"/>
                  <a:gd name="T12" fmla="*/ 206 w 206"/>
                  <a:gd name="T13" fmla="*/ 90 h 102"/>
                  <a:gd name="T14" fmla="*/ 206 w 206"/>
                  <a:gd name="T15" fmla="*/ 12 h 102"/>
                  <a:gd name="T16" fmla="*/ 192 w 206"/>
                  <a:gd name="T17" fmla="*/ 0 h 10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06"/>
                  <a:gd name="T28" fmla="*/ 0 h 102"/>
                  <a:gd name="T29" fmla="*/ 206 w 206"/>
                  <a:gd name="T30" fmla="*/ 102 h 10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06" h="102">
                    <a:moveTo>
                      <a:pt x="192" y="0"/>
                    </a:moveTo>
                    <a:lnTo>
                      <a:pt x="15" y="0"/>
                    </a:lnTo>
                    <a:cubicBezTo>
                      <a:pt x="7" y="0"/>
                      <a:pt x="0" y="6"/>
                      <a:pt x="0" y="12"/>
                    </a:cubicBezTo>
                    <a:lnTo>
                      <a:pt x="0" y="90"/>
                    </a:lnTo>
                    <a:cubicBezTo>
                      <a:pt x="0" y="96"/>
                      <a:pt x="7" y="102"/>
                      <a:pt x="15" y="102"/>
                    </a:cubicBezTo>
                    <a:lnTo>
                      <a:pt x="192" y="102"/>
                    </a:lnTo>
                    <a:cubicBezTo>
                      <a:pt x="200" y="102"/>
                      <a:pt x="206" y="96"/>
                      <a:pt x="206" y="90"/>
                    </a:cubicBezTo>
                    <a:lnTo>
                      <a:pt x="206" y="12"/>
                    </a:lnTo>
                    <a:cubicBezTo>
                      <a:pt x="206" y="6"/>
                      <a:pt x="200" y="0"/>
                      <a:pt x="192" y="0"/>
                    </a:cubicBezTo>
                    <a:close/>
                  </a:path>
                </a:pathLst>
              </a:custGeom>
              <a:ln>
                <a:headEnd/>
                <a:tailEnd/>
              </a:ln>
            </p:spPr>
            <p:style>
              <a:lnRef idx="3">
                <a:schemeClr val="lt1"/>
              </a:lnRef>
              <a:fillRef idx="1">
                <a:schemeClr val="accent3"/>
              </a:fillRef>
              <a:effectRef idx="1">
                <a:schemeClr val="accent3"/>
              </a:effectRef>
              <a:fontRef idx="minor">
                <a:schemeClr val="lt1"/>
              </a:fontRef>
            </p:style>
            <p:txBody>
              <a:bodyPr/>
              <a:lstStyle/>
              <a:p>
                <a:pPr>
                  <a:defRPr/>
                </a:pPr>
                <a:endParaRPr lang="fa-IR" b="1">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5" name="Freeform 26"/>
              <p:cNvSpPr>
                <a:spLocks noEditPoints="1"/>
              </p:cNvSpPr>
              <p:nvPr/>
            </p:nvSpPr>
            <p:spPr bwMode="auto">
              <a:xfrm>
                <a:off x="2458" y="1487"/>
                <a:ext cx="165" cy="198"/>
              </a:xfrm>
              <a:custGeom>
                <a:avLst/>
                <a:gdLst>
                  <a:gd name="T0" fmla="*/ 62 w 135"/>
                  <a:gd name="T1" fmla="*/ 0 h 165"/>
                  <a:gd name="T2" fmla="*/ 57 w 135"/>
                  <a:gd name="T3" fmla="*/ 123 h 165"/>
                  <a:gd name="T4" fmla="*/ 133 w 135"/>
                  <a:gd name="T5" fmla="*/ 59 h 165"/>
                  <a:gd name="T6" fmla="*/ 62 w 135"/>
                  <a:gd name="T7" fmla="*/ 0 h 165"/>
                  <a:gd name="T8" fmla="*/ 57 w 135"/>
                  <a:gd name="T9" fmla="*/ 119 h 165"/>
                  <a:gd name="T10" fmla="*/ 62 w 135"/>
                  <a:gd name="T11" fmla="*/ 0 h 165"/>
                  <a:gd name="T12" fmla="*/ 3 w 135"/>
                  <a:gd name="T13" fmla="*/ 54 h 165"/>
                  <a:gd name="T14" fmla="*/ 57 w 135"/>
                  <a:gd name="T15" fmla="*/ 119 h 165"/>
                  <a:gd name="T16" fmla="*/ 0 60000 65536"/>
                  <a:gd name="T17" fmla="*/ 0 60000 65536"/>
                  <a:gd name="T18" fmla="*/ 0 60000 65536"/>
                  <a:gd name="T19" fmla="*/ 0 60000 65536"/>
                  <a:gd name="T20" fmla="*/ 0 60000 65536"/>
                  <a:gd name="T21" fmla="*/ 0 60000 65536"/>
                  <a:gd name="T22" fmla="*/ 0 60000 65536"/>
                  <a:gd name="T23" fmla="*/ 0 60000 65536"/>
                  <a:gd name="T24" fmla="*/ 0 w 135"/>
                  <a:gd name="T25" fmla="*/ 0 h 165"/>
                  <a:gd name="T26" fmla="*/ 135 w 135"/>
                  <a:gd name="T27" fmla="*/ 165 h 16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35" h="165">
                    <a:moveTo>
                      <a:pt x="62" y="0"/>
                    </a:moveTo>
                    <a:lnTo>
                      <a:pt x="57" y="123"/>
                    </a:lnTo>
                    <a:cubicBezTo>
                      <a:pt x="55" y="72"/>
                      <a:pt x="82" y="59"/>
                      <a:pt x="133" y="59"/>
                    </a:cubicBezTo>
                    <a:cubicBezTo>
                      <a:pt x="135" y="59"/>
                      <a:pt x="59" y="0"/>
                      <a:pt x="62" y="0"/>
                    </a:cubicBezTo>
                    <a:close/>
                    <a:moveTo>
                      <a:pt x="57" y="119"/>
                    </a:moveTo>
                    <a:lnTo>
                      <a:pt x="62" y="0"/>
                    </a:lnTo>
                    <a:cubicBezTo>
                      <a:pt x="60" y="32"/>
                      <a:pt x="49" y="53"/>
                      <a:pt x="3" y="54"/>
                    </a:cubicBezTo>
                    <a:cubicBezTo>
                      <a:pt x="0" y="54"/>
                      <a:pt x="56" y="165"/>
                      <a:pt x="57" y="119"/>
                    </a:cubicBezTo>
                    <a:close/>
                  </a:path>
                </a:pathLst>
              </a:custGeom>
              <a:ln>
                <a:headEnd/>
                <a:tailEnd/>
              </a:ln>
            </p:spPr>
            <p:style>
              <a:lnRef idx="3">
                <a:schemeClr val="lt1"/>
              </a:lnRef>
              <a:fillRef idx="1">
                <a:schemeClr val="accent3"/>
              </a:fillRef>
              <a:effectRef idx="1">
                <a:schemeClr val="accent3"/>
              </a:effectRef>
              <a:fontRef idx="minor">
                <a:schemeClr val="lt1"/>
              </a:fontRef>
            </p:style>
            <p:txBody>
              <a:bodyPr/>
              <a:lstStyle/>
              <a:p>
                <a:pPr>
                  <a:defRPr/>
                </a:pPr>
                <a:endParaRPr lang="fa-IR"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grpSp>
        <p:grpSp>
          <p:nvGrpSpPr>
            <p:cNvPr id="40978" name="Group 23"/>
            <p:cNvGrpSpPr>
              <a:grpSpLocks/>
            </p:cNvGrpSpPr>
            <p:nvPr/>
          </p:nvGrpSpPr>
          <p:grpSpPr bwMode="auto">
            <a:xfrm>
              <a:off x="4038595" y="152400"/>
              <a:ext cx="838199" cy="381000"/>
              <a:chOff x="2287" y="1417"/>
              <a:chExt cx="506" cy="273"/>
            </a:xfrm>
          </p:grpSpPr>
          <p:sp>
            <p:nvSpPr>
              <p:cNvPr id="20" name="Freeform 24"/>
              <p:cNvSpPr>
                <a:spLocks/>
              </p:cNvSpPr>
              <p:nvPr/>
            </p:nvSpPr>
            <p:spPr bwMode="auto">
              <a:xfrm>
                <a:off x="2535" y="1420"/>
                <a:ext cx="251" cy="142"/>
              </a:xfrm>
              <a:custGeom>
                <a:avLst/>
                <a:gdLst>
                  <a:gd name="T0" fmla="*/ 1 w 205"/>
                  <a:gd name="T1" fmla="*/ 109 h 118"/>
                  <a:gd name="T2" fmla="*/ 14 w 205"/>
                  <a:gd name="T3" fmla="*/ 118 h 118"/>
                  <a:gd name="T4" fmla="*/ 191 w 205"/>
                  <a:gd name="T5" fmla="*/ 118 h 118"/>
                  <a:gd name="T6" fmla="*/ 205 w 205"/>
                  <a:gd name="T7" fmla="*/ 104 h 118"/>
                  <a:gd name="T8" fmla="*/ 205 w 205"/>
                  <a:gd name="T9" fmla="*/ 14 h 118"/>
                  <a:gd name="T10" fmla="*/ 191 w 205"/>
                  <a:gd name="T11" fmla="*/ 0 h 118"/>
                  <a:gd name="T12" fmla="*/ 14 w 205"/>
                  <a:gd name="T13" fmla="*/ 0 h 118"/>
                  <a:gd name="T14" fmla="*/ 0 w 205"/>
                  <a:gd name="T15" fmla="*/ 14 h 118"/>
                  <a:gd name="T16" fmla="*/ 0 w 205"/>
                  <a:gd name="T17" fmla="*/ 69 h 118"/>
                  <a:gd name="T18" fmla="*/ 1 w 205"/>
                  <a:gd name="T19" fmla="*/ 109 h 11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05"/>
                  <a:gd name="T31" fmla="*/ 0 h 118"/>
                  <a:gd name="T32" fmla="*/ 205 w 205"/>
                  <a:gd name="T33" fmla="*/ 118 h 11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05" h="118">
                    <a:moveTo>
                      <a:pt x="1" y="109"/>
                    </a:moveTo>
                    <a:cubicBezTo>
                      <a:pt x="3" y="114"/>
                      <a:pt x="8" y="118"/>
                      <a:pt x="14" y="118"/>
                    </a:cubicBezTo>
                    <a:lnTo>
                      <a:pt x="191" y="118"/>
                    </a:lnTo>
                    <a:cubicBezTo>
                      <a:pt x="199" y="118"/>
                      <a:pt x="205" y="112"/>
                      <a:pt x="205" y="104"/>
                    </a:cubicBezTo>
                    <a:lnTo>
                      <a:pt x="205" y="14"/>
                    </a:lnTo>
                    <a:cubicBezTo>
                      <a:pt x="205" y="7"/>
                      <a:pt x="199" y="0"/>
                      <a:pt x="191" y="0"/>
                    </a:cubicBezTo>
                    <a:lnTo>
                      <a:pt x="14" y="0"/>
                    </a:lnTo>
                    <a:cubicBezTo>
                      <a:pt x="6" y="0"/>
                      <a:pt x="0" y="7"/>
                      <a:pt x="0" y="14"/>
                    </a:cubicBezTo>
                    <a:lnTo>
                      <a:pt x="0" y="69"/>
                    </a:lnTo>
                    <a:lnTo>
                      <a:pt x="1" y="109"/>
                    </a:lnTo>
                    <a:close/>
                  </a:path>
                </a:pathLst>
              </a:custGeom>
              <a:ln>
                <a:headEnd/>
                <a:tailEnd/>
              </a:ln>
            </p:spPr>
            <p:style>
              <a:lnRef idx="3">
                <a:schemeClr val="lt1"/>
              </a:lnRef>
              <a:fillRef idx="1">
                <a:schemeClr val="accent3"/>
              </a:fillRef>
              <a:effectRef idx="1">
                <a:schemeClr val="accent3"/>
              </a:effectRef>
              <a:fontRef idx="minor">
                <a:schemeClr val="lt1"/>
              </a:fontRef>
            </p:style>
            <p:txBody>
              <a:bodyPr/>
              <a:lstStyle/>
              <a:p>
                <a:pPr>
                  <a:defRPr/>
                </a:pPr>
                <a:endParaRPr lang="fa-IR" b="1">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1" name="Freeform 25"/>
              <p:cNvSpPr>
                <a:spLocks/>
              </p:cNvSpPr>
              <p:nvPr/>
            </p:nvSpPr>
            <p:spPr bwMode="auto">
              <a:xfrm>
                <a:off x="2277" y="1554"/>
                <a:ext cx="251" cy="124"/>
              </a:xfrm>
              <a:custGeom>
                <a:avLst/>
                <a:gdLst>
                  <a:gd name="T0" fmla="*/ 192 w 206"/>
                  <a:gd name="T1" fmla="*/ 0 h 102"/>
                  <a:gd name="T2" fmla="*/ 15 w 206"/>
                  <a:gd name="T3" fmla="*/ 0 h 102"/>
                  <a:gd name="T4" fmla="*/ 0 w 206"/>
                  <a:gd name="T5" fmla="*/ 12 h 102"/>
                  <a:gd name="T6" fmla="*/ 0 w 206"/>
                  <a:gd name="T7" fmla="*/ 90 h 102"/>
                  <a:gd name="T8" fmla="*/ 15 w 206"/>
                  <a:gd name="T9" fmla="*/ 102 h 102"/>
                  <a:gd name="T10" fmla="*/ 192 w 206"/>
                  <a:gd name="T11" fmla="*/ 102 h 102"/>
                  <a:gd name="T12" fmla="*/ 206 w 206"/>
                  <a:gd name="T13" fmla="*/ 90 h 102"/>
                  <a:gd name="T14" fmla="*/ 206 w 206"/>
                  <a:gd name="T15" fmla="*/ 12 h 102"/>
                  <a:gd name="T16" fmla="*/ 192 w 206"/>
                  <a:gd name="T17" fmla="*/ 0 h 10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06"/>
                  <a:gd name="T28" fmla="*/ 0 h 102"/>
                  <a:gd name="T29" fmla="*/ 206 w 206"/>
                  <a:gd name="T30" fmla="*/ 102 h 10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06" h="102">
                    <a:moveTo>
                      <a:pt x="192" y="0"/>
                    </a:moveTo>
                    <a:lnTo>
                      <a:pt x="15" y="0"/>
                    </a:lnTo>
                    <a:cubicBezTo>
                      <a:pt x="7" y="0"/>
                      <a:pt x="0" y="6"/>
                      <a:pt x="0" y="12"/>
                    </a:cubicBezTo>
                    <a:lnTo>
                      <a:pt x="0" y="90"/>
                    </a:lnTo>
                    <a:cubicBezTo>
                      <a:pt x="0" y="96"/>
                      <a:pt x="7" y="102"/>
                      <a:pt x="15" y="102"/>
                    </a:cubicBezTo>
                    <a:lnTo>
                      <a:pt x="192" y="102"/>
                    </a:lnTo>
                    <a:cubicBezTo>
                      <a:pt x="200" y="102"/>
                      <a:pt x="206" y="96"/>
                      <a:pt x="206" y="90"/>
                    </a:cubicBezTo>
                    <a:lnTo>
                      <a:pt x="206" y="12"/>
                    </a:lnTo>
                    <a:cubicBezTo>
                      <a:pt x="206" y="6"/>
                      <a:pt x="200" y="0"/>
                      <a:pt x="192" y="0"/>
                    </a:cubicBezTo>
                    <a:close/>
                  </a:path>
                </a:pathLst>
              </a:custGeom>
              <a:ln>
                <a:headEnd/>
                <a:tailEnd/>
              </a:ln>
            </p:spPr>
            <p:style>
              <a:lnRef idx="3">
                <a:schemeClr val="lt1"/>
              </a:lnRef>
              <a:fillRef idx="1">
                <a:schemeClr val="accent3"/>
              </a:fillRef>
              <a:effectRef idx="1">
                <a:schemeClr val="accent3"/>
              </a:effectRef>
              <a:fontRef idx="minor">
                <a:schemeClr val="lt1"/>
              </a:fontRef>
            </p:style>
            <p:txBody>
              <a:bodyPr/>
              <a:lstStyle/>
              <a:p>
                <a:pPr>
                  <a:defRPr/>
                </a:pPr>
                <a:endParaRPr lang="fa-IR" b="1">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2" name="Freeform 26"/>
              <p:cNvSpPr>
                <a:spLocks noEditPoints="1"/>
              </p:cNvSpPr>
              <p:nvPr/>
            </p:nvSpPr>
            <p:spPr bwMode="auto">
              <a:xfrm>
                <a:off x="2454" y="1490"/>
                <a:ext cx="165" cy="201"/>
              </a:xfrm>
              <a:custGeom>
                <a:avLst/>
                <a:gdLst>
                  <a:gd name="T0" fmla="*/ 62 w 135"/>
                  <a:gd name="T1" fmla="*/ 0 h 165"/>
                  <a:gd name="T2" fmla="*/ 57 w 135"/>
                  <a:gd name="T3" fmla="*/ 123 h 165"/>
                  <a:gd name="T4" fmla="*/ 133 w 135"/>
                  <a:gd name="T5" fmla="*/ 59 h 165"/>
                  <a:gd name="T6" fmla="*/ 62 w 135"/>
                  <a:gd name="T7" fmla="*/ 0 h 165"/>
                  <a:gd name="T8" fmla="*/ 57 w 135"/>
                  <a:gd name="T9" fmla="*/ 119 h 165"/>
                  <a:gd name="T10" fmla="*/ 62 w 135"/>
                  <a:gd name="T11" fmla="*/ 0 h 165"/>
                  <a:gd name="T12" fmla="*/ 3 w 135"/>
                  <a:gd name="T13" fmla="*/ 54 h 165"/>
                  <a:gd name="T14" fmla="*/ 57 w 135"/>
                  <a:gd name="T15" fmla="*/ 119 h 165"/>
                  <a:gd name="T16" fmla="*/ 0 60000 65536"/>
                  <a:gd name="T17" fmla="*/ 0 60000 65536"/>
                  <a:gd name="T18" fmla="*/ 0 60000 65536"/>
                  <a:gd name="T19" fmla="*/ 0 60000 65536"/>
                  <a:gd name="T20" fmla="*/ 0 60000 65536"/>
                  <a:gd name="T21" fmla="*/ 0 60000 65536"/>
                  <a:gd name="T22" fmla="*/ 0 60000 65536"/>
                  <a:gd name="T23" fmla="*/ 0 60000 65536"/>
                  <a:gd name="T24" fmla="*/ 0 w 135"/>
                  <a:gd name="T25" fmla="*/ 0 h 165"/>
                  <a:gd name="T26" fmla="*/ 135 w 135"/>
                  <a:gd name="T27" fmla="*/ 165 h 16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35" h="165">
                    <a:moveTo>
                      <a:pt x="62" y="0"/>
                    </a:moveTo>
                    <a:lnTo>
                      <a:pt x="57" y="123"/>
                    </a:lnTo>
                    <a:cubicBezTo>
                      <a:pt x="55" y="72"/>
                      <a:pt x="82" y="59"/>
                      <a:pt x="133" y="59"/>
                    </a:cubicBezTo>
                    <a:cubicBezTo>
                      <a:pt x="135" y="59"/>
                      <a:pt x="59" y="0"/>
                      <a:pt x="62" y="0"/>
                    </a:cubicBezTo>
                    <a:close/>
                    <a:moveTo>
                      <a:pt x="57" y="119"/>
                    </a:moveTo>
                    <a:lnTo>
                      <a:pt x="62" y="0"/>
                    </a:lnTo>
                    <a:cubicBezTo>
                      <a:pt x="60" y="32"/>
                      <a:pt x="49" y="53"/>
                      <a:pt x="3" y="54"/>
                    </a:cubicBezTo>
                    <a:cubicBezTo>
                      <a:pt x="0" y="54"/>
                      <a:pt x="56" y="165"/>
                      <a:pt x="57" y="119"/>
                    </a:cubicBezTo>
                    <a:close/>
                  </a:path>
                </a:pathLst>
              </a:custGeom>
              <a:ln>
                <a:headEnd/>
                <a:tailEnd/>
              </a:ln>
            </p:spPr>
            <p:style>
              <a:lnRef idx="3">
                <a:schemeClr val="lt1"/>
              </a:lnRef>
              <a:fillRef idx="1">
                <a:schemeClr val="accent3"/>
              </a:fillRef>
              <a:effectRef idx="1">
                <a:schemeClr val="accent3"/>
              </a:effectRef>
              <a:fontRef idx="minor">
                <a:schemeClr val="lt1"/>
              </a:fontRef>
            </p:style>
            <p:txBody>
              <a:bodyPr/>
              <a:lstStyle/>
              <a:p>
                <a:pPr>
                  <a:defRPr/>
                </a:pPr>
                <a:endParaRPr lang="fa-IR"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grpSp>
        <p:grpSp>
          <p:nvGrpSpPr>
            <p:cNvPr id="40979" name="Group 23"/>
            <p:cNvGrpSpPr>
              <a:grpSpLocks/>
            </p:cNvGrpSpPr>
            <p:nvPr/>
          </p:nvGrpSpPr>
          <p:grpSpPr bwMode="auto">
            <a:xfrm>
              <a:off x="4876795" y="228600"/>
              <a:ext cx="838199" cy="381000"/>
              <a:chOff x="2287" y="1417"/>
              <a:chExt cx="506" cy="273"/>
            </a:xfrm>
          </p:grpSpPr>
          <p:sp>
            <p:nvSpPr>
              <p:cNvPr id="17" name="Freeform 24"/>
              <p:cNvSpPr>
                <a:spLocks/>
              </p:cNvSpPr>
              <p:nvPr/>
            </p:nvSpPr>
            <p:spPr bwMode="auto">
              <a:xfrm>
                <a:off x="2535" y="1417"/>
                <a:ext cx="251" cy="144"/>
              </a:xfrm>
              <a:custGeom>
                <a:avLst/>
                <a:gdLst>
                  <a:gd name="T0" fmla="*/ 1 w 205"/>
                  <a:gd name="T1" fmla="*/ 109 h 118"/>
                  <a:gd name="T2" fmla="*/ 14 w 205"/>
                  <a:gd name="T3" fmla="*/ 118 h 118"/>
                  <a:gd name="T4" fmla="*/ 191 w 205"/>
                  <a:gd name="T5" fmla="*/ 118 h 118"/>
                  <a:gd name="T6" fmla="*/ 205 w 205"/>
                  <a:gd name="T7" fmla="*/ 104 h 118"/>
                  <a:gd name="T8" fmla="*/ 205 w 205"/>
                  <a:gd name="T9" fmla="*/ 14 h 118"/>
                  <a:gd name="T10" fmla="*/ 191 w 205"/>
                  <a:gd name="T11" fmla="*/ 0 h 118"/>
                  <a:gd name="T12" fmla="*/ 14 w 205"/>
                  <a:gd name="T13" fmla="*/ 0 h 118"/>
                  <a:gd name="T14" fmla="*/ 0 w 205"/>
                  <a:gd name="T15" fmla="*/ 14 h 118"/>
                  <a:gd name="T16" fmla="*/ 0 w 205"/>
                  <a:gd name="T17" fmla="*/ 69 h 118"/>
                  <a:gd name="T18" fmla="*/ 1 w 205"/>
                  <a:gd name="T19" fmla="*/ 109 h 11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05"/>
                  <a:gd name="T31" fmla="*/ 0 h 118"/>
                  <a:gd name="T32" fmla="*/ 205 w 205"/>
                  <a:gd name="T33" fmla="*/ 118 h 11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05" h="118">
                    <a:moveTo>
                      <a:pt x="1" y="109"/>
                    </a:moveTo>
                    <a:cubicBezTo>
                      <a:pt x="3" y="114"/>
                      <a:pt x="8" y="118"/>
                      <a:pt x="14" y="118"/>
                    </a:cubicBezTo>
                    <a:lnTo>
                      <a:pt x="191" y="118"/>
                    </a:lnTo>
                    <a:cubicBezTo>
                      <a:pt x="199" y="118"/>
                      <a:pt x="205" y="112"/>
                      <a:pt x="205" y="104"/>
                    </a:cubicBezTo>
                    <a:lnTo>
                      <a:pt x="205" y="14"/>
                    </a:lnTo>
                    <a:cubicBezTo>
                      <a:pt x="205" y="7"/>
                      <a:pt x="199" y="0"/>
                      <a:pt x="191" y="0"/>
                    </a:cubicBezTo>
                    <a:lnTo>
                      <a:pt x="14" y="0"/>
                    </a:lnTo>
                    <a:cubicBezTo>
                      <a:pt x="6" y="0"/>
                      <a:pt x="0" y="7"/>
                      <a:pt x="0" y="14"/>
                    </a:cubicBezTo>
                    <a:lnTo>
                      <a:pt x="0" y="69"/>
                    </a:lnTo>
                    <a:lnTo>
                      <a:pt x="1" y="109"/>
                    </a:lnTo>
                    <a:close/>
                  </a:path>
                </a:pathLst>
              </a:custGeom>
              <a:ln>
                <a:headEnd/>
                <a:tailEnd/>
              </a:ln>
            </p:spPr>
            <p:style>
              <a:lnRef idx="3">
                <a:schemeClr val="lt1"/>
              </a:lnRef>
              <a:fillRef idx="1">
                <a:schemeClr val="accent3"/>
              </a:fillRef>
              <a:effectRef idx="1">
                <a:schemeClr val="accent3"/>
              </a:effectRef>
              <a:fontRef idx="minor">
                <a:schemeClr val="lt1"/>
              </a:fontRef>
            </p:style>
            <p:txBody>
              <a:bodyPr/>
              <a:lstStyle/>
              <a:p>
                <a:pPr>
                  <a:defRPr/>
                </a:pPr>
                <a:endParaRPr lang="fa-IR" b="1">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18" name="Freeform 25"/>
              <p:cNvSpPr>
                <a:spLocks/>
              </p:cNvSpPr>
              <p:nvPr/>
            </p:nvSpPr>
            <p:spPr bwMode="auto">
              <a:xfrm>
                <a:off x="2280" y="1553"/>
                <a:ext cx="251" cy="124"/>
              </a:xfrm>
              <a:custGeom>
                <a:avLst/>
                <a:gdLst>
                  <a:gd name="T0" fmla="*/ 192 w 206"/>
                  <a:gd name="T1" fmla="*/ 0 h 102"/>
                  <a:gd name="T2" fmla="*/ 15 w 206"/>
                  <a:gd name="T3" fmla="*/ 0 h 102"/>
                  <a:gd name="T4" fmla="*/ 0 w 206"/>
                  <a:gd name="T5" fmla="*/ 12 h 102"/>
                  <a:gd name="T6" fmla="*/ 0 w 206"/>
                  <a:gd name="T7" fmla="*/ 90 h 102"/>
                  <a:gd name="T8" fmla="*/ 15 w 206"/>
                  <a:gd name="T9" fmla="*/ 102 h 102"/>
                  <a:gd name="T10" fmla="*/ 192 w 206"/>
                  <a:gd name="T11" fmla="*/ 102 h 102"/>
                  <a:gd name="T12" fmla="*/ 206 w 206"/>
                  <a:gd name="T13" fmla="*/ 90 h 102"/>
                  <a:gd name="T14" fmla="*/ 206 w 206"/>
                  <a:gd name="T15" fmla="*/ 12 h 102"/>
                  <a:gd name="T16" fmla="*/ 192 w 206"/>
                  <a:gd name="T17" fmla="*/ 0 h 10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06"/>
                  <a:gd name="T28" fmla="*/ 0 h 102"/>
                  <a:gd name="T29" fmla="*/ 206 w 206"/>
                  <a:gd name="T30" fmla="*/ 102 h 10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06" h="102">
                    <a:moveTo>
                      <a:pt x="192" y="0"/>
                    </a:moveTo>
                    <a:lnTo>
                      <a:pt x="15" y="0"/>
                    </a:lnTo>
                    <a:cubicBezTo>
                      <a:pt x="7" y="0"/>
                      <a:pt x="0" y="6"/>
                      <a:pt x="0" y="12"/>
                    </a:cubicBezTo>
                    <a:lnTo>
                      <a:pt x="0" y="90"/>
                    </a:lnTo>
                    <a:cubicBezTo>
                      <a:pt x="0" y="96"/>
                      <a:pt x="7" y="102"/>
                      <a:pt x="15" y="102"/>
                    </a:cubicBezTo>
                    <a:lnTo>
                      <a:pt x="192" y="102"/>
                    </a:lnTo>
                    <a:cubicBezTo>
                      <a:pt x="200" y="102"/>
                      <a:pt x="206" y="96"/>
                      <a:pt x="206" y="90"/>
                    </a:cubicBezTo>
                    <a:lnTo>
                      <a:pt x="206" y="12"/>
                    </a:lnTo>
                    <a:cubicBezTo>
                      <a:pt x="206" y="6"/>
                      <a:pt x="200" y="0"/>
                      <a:pt x="192" y="0"/>
                    </a:cubicBezTo>
                    <a:close/>
                  </a:path>
                </a:pathLst>
              </a:custGeom>
              <a:ln>
                <a:headEnd/>
                <a:tailEnd/>
              </a:ln>
            </p:spPr>
            <p:style>
              <a:lnRef idx="3">
                <a:schemeClr val="lt1"/>
              </a:lnRef>
              <a:fillRef idx="1">
                <a:schemeClr val="accent3"/>
              </a:fillRef>
              <a:effectRef idx="1">
                <a:schemeClr val="accent3"/>
              </a:effectRef>
              <a:fontRef idx="minor">
                <a:schemeClr val="lt1"/>
              </a:fontRef>
            </p:style>
            <p:txBody>
              <a:bodyPr/>
              <a:lstStyle/>
              <a:p>
                <a:pPr>
                  <a:defRPr/>
                </a:pPr>
                <a:endParaRPr lang="fa-IR" b="1">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19" name="Freeform 26"/>
              <p:cNvSpPr>
                <a:spLocks noEditPoints="1"/>
              </p:cNvSpPr>
              <p:nvPr/>
            </p:nvSpPr>
            <p:spPr bwMode="auto">
              <a:xfrm>
                <a:off x="2459" y="1487"/>
                <a:ext cx="162" cy="198"/>
              </a:xfrm>
              <a:custGeom>
                <a:avLst/>
                <a:gdLst>
                  <a:gd name="T0" fmla="*/ 62 w 135"/>
                  <a:gd name="T1" fmla="*/ 0 h 165"/>
                  <a:gd name="T2" fmla="*/ 57 w 135"/>
                  <a:gd name="T3" fmla="*/ 123 h 165"/>
                  <a:gd name="T4" fmla="*/ 133 w 135"/>
                  <a:gd name="T5" fmla="*/ 59 h 165"/>
                  <a:gd name="T6" fmla="*/ 62 w 135"/>
                  <a:gd name="T7" fmla="*/ 0 h 165"/>
                  <a:gd name="T8" fmla="*/ 57 w 135"/>
                  <a:gd name="T9" fmla="*/ 119 h 165"/>
                  <a:gd name="T10" fmla="*/ 62 w 135"/>
                  <a:gd name="T11" fmla="*/ 0 h 165"/>
                  <a:gd name="T12" fmla="*/ 3 w 135"/>
                  <a:gd name="T13" fmla="*/ 54 h 165"/>
                  <a:gd name="T14" fmla="*/ 57 w 135"/>
                  <a:gd name="T15" fmla="*/ 119 h 165"/>
                  <a:gd name="T16" fmla="*/ 0 60000 65536"/>
                  <a:gd name="T17" fmla="*/ 0 60000 65536"/>
                  <a:gd name="T18" fmla="*/ 0 60000 65536"/>
                  <a:gd name="T19" fmla="*/ 0 60000 65536"/>
                  <a:gd name="T20" fmla="*/ 0 60000 65536"/>
                  <a:gd name="T21" fmla="*/ 0 60000 65536"/>
                  <a:gd name="T22" fmla="*/ 0 60000 65536"/>
                  <a:gd name="T23" fmla="*/ 0 60000 65536"/>
                  <a:gd name="T24" fmla="*/ 0 w 135"/>
                  <a:gd name="T25" fmla="*/ 0 h 165"/>
                  <a:gd name="T26" fmla="*/ 135 w 135"/>
                  <a:gd name="T27" fmla="*/ 165 h 16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35" h="165">
                    <a:moveTo>
                      <a:pt x="62" y="0"/>
                    </a:moveTo>
                    <a:lnTo>
                      <a:pt x="57" y="123"/>
                    </a:lnTo>
                    <a:cubicBezTo>
                      <a:pt x="55" y="72"/>
                      <a:pt x="82" y="59"/>
                      <a:pt x="133" y="59"/>
                    </a:cubicBezTo>
                    <a:cubicBezTo>
                      <a:pt x="135" y="59"/>
                      <a:pt x="59" y="0"/>
                      <a:pt x="62" y="0"/>
                    </a:cubicBezTo>
                    <a:close/>
                    <a:moveTo>
                      <a:pt x="57" y="119"/>
                    </a:moveTo>
                    <a:lnTo>
                      <a:pt x="62" y="0"/>
                    </a:lnTo>
                    <a:cubicBezTo>
                      <a:pt x="60" y="32"/>
                      <a:pt x="49" y="53"/>
                      <a:pt x="3" y="54"/>
                    </a:cubicBezTo>
                    <a:cubicBezTo>
                      <a:pt x="0" y="54"/>
                      <a:pt x="56" y="165"/>
                      <a:pt x="57" y="119"/>
                    </a:cubicBezTo>
                    <a:close/>
                  </a:path>
                </a:pathLst>
              </a:custGeom>
              <a:ln>
                <a:headEnd/>
                <a:tailEnd/>
              </a:ln>
            </p:spPr>
            <p:style>
              <a:lnRef idx="3">
                <a:schemeClr val="lt1"/>
              </a:lnRef>
              <a:fillRef idx="1">
                <a:schemeClr val="accent3"/>
              </a:fillRef>
              <a:effectRef idx="1">
                <a:schemeClr val="accent3"/>
              </a:effectRef>
              <a:fontRef idx="minor">
                <a:schemeClr val="lt1"/>
              </a:fontRef>
            </p:style>
            <p:txBody>
              <a:bodyPr/>
              <a:lstStyle/>
              <a:p>
                <a:pPr>
                  <a:defRPr/>
                </a:pPr>
                <a:endParaRPr lang="fa-IR"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grpSp>
      </p:grpSp>
      <p:sp>
        <p:nvSpPr>
          <p:cNvPr id="35" name="Rectangle 34"/>
          <p:cNvSpPr/>
          <p:nvPr/>
        </p:nvSpPr>
        <p:spPr>
          <a:xfrm rot="1929011">
            <a:off x="5487588" y="1996823"/>
            <a:ext cx="3188694" cy="923330"/>
          </a:xfrm>
          <a:prstGeom prst="rect">
            <a:avLst/>
          </a:prstGeom>
          <a:noFill/>
        </p:spPr>
        <p:txBody>
          <a:bodyPr wrap="none">
            <a:spAutoFit/>
          </a:bodyPr>
          <a:lstStyle/>
          <a:p>
            <a:pPr algn="ctr">
              <a:defRPr/>
            </a:pPr>
            <a:r>
              <a:rPr lang="fa-IR" sz="54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Arial" charset="0"/>
                <a:cs typeface="Arial" charset="0"/>
              </a:rPr>
              <a:t>اجزاء بازار</a:t>
            </a:r>
            <a:endParaRPr lang="en-US" sz="54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Arial" charset="0"/>
              <a:cs typeface="Arial" charset="0"/>
            </a:endParaRPr>
          </a:p>
        </p:txBody>
      </p:sp>
      <p:sp>
        <p:nvSpPr>
          <p:cNvPr id="36" name="Rectangle 35"/>
          <p:cNvSpPr/>
          <p:nvPr/>
        </p:nvSpPr>
        <p:spPr>
          <a:xfrm>
            <a:off x="609600" y="1676400"/>
            <a:ext cx="3733800" cy="609600"/>
          </a:xfrm>
          <a:prstGeom prst="rect">
            <a:avLst/>
          </a:prstGeom>
        </p:spPr>
        <p:style>
          <a:lnRef idx="2">
            <a:schemeClr val="accent3"/>
          </a:lnRef>
          <a:fillRef idx="1">
            <a:schemeClr val="lt1"/>
          </a:fillRef>
          <a:effectRef idx="0">
            <a:schemeClr val="accent3"/>
          </a:effectRef>
          <a:fontRef idx="minor">
            <a:schemeClr val="dk1"/>
          </a:fontRef>
        </p:style>
        <p:txBody>
          <a:bodyPr anchor="ctr"/>
          <a:lstStyle/>
          <a:p>
            <a:pPr algn="ctr">
              <a:defRPr/>
            </a:pPr>
            <a:r>
              <a:rPr lang="fa-IR" dirty="0"/>
              <a:t>خریداران</a:t>
            </a:r>
            <a:endParaRPr lang="en-US" dirty="0"/>
          </a:p>
        </p:txBody>
      </p:sp>
      <p:sp>
        <p:nvSpPr>
          <p:cNvPr id="37" name="Rectangle 36"/>
          <p:cNvSpPr/>
          <p:nvPr/>
        </p:nvSpPr>
        <p:spPr>
          <a:xfrm>
            <a:off x="1752600" y="2362200"/>
            <a:ext cx="3733800" cy="609600"/>
          </a:xfrm>
          <a:prstGeom prst="rect">
            <a:avLst/>
          </a:prstGeom>
        </p:spPr>
        <p:style>
          <a:lnRef idx="2">
            <a:schemeClr val="accent3"/>
          </a:lnRef>
          <a:fillRef idx="1">
            <a:schemeClr val="lt1"/>
          </a:fillRef>
          <a:effectRef idx="0">
            <a:schemeClr val="accent3"/>
          </a:effectRef>
          <a:fontRef idx="minor">
            <a:schemeClr val="dk1"/>
          </a:fontRef>
        </p:style>
        <p:txBody>
          <a:bodyPr anchor="ctr"/>
          <a:lstStyle/>
          <a:p>
            <a:pPr algn="ctr">
              <a:defRPr/>
            </a:pPr>
            <a:r>
              <a:rPr lang="fa-IR" dirty="0"/>
              <a:t>فروشندگان</a:t>
            </a:r>
            <a:endParaRPr lang="en-US" dirty="0"/>
          </a:p>
        </p:txBody>
      </p:sp>
      <p:sp>
        <p:nvSpPr>
          <p:cNvPr id="38" name="Rectangle 37"/>
          <p:cNvSpPr/>
          <p:nvPr/>
        </p:nvSpPr>
        <p:spPr>
          <a:xfrm>
            <a:off x="2590800" y="3048000"/>
            <a:ext cx="3733800" cy="609600"/>
          </a:xfrm>
          <a:prstGeom prst="rect">
            <a:avLst/>
          </a:prstGeom>
        </p:spPr>
        <p:style>
          <a:lnRef idx="2">
            <a:schemeClr val="accent3"/>
          </a:lnRef>
          <a:fillRef idx="1">
            <a:schemeClr val="lt1"/>
          </a:fillRef>
          <a:effectRef idx="0">
            <a:schemeClr val="accent3"/>
          </a:effectRef>
          <a:fontRef idx="minor">
            <a:schemeClr val="dk1"/>
          </a:fontRef>
        </p:style>
        <p:txBody>
          <a:bodyPr anchor="ctr"/>
          <a:lstStyle/>
          <a:p>
            <a:pPr algn="ctr">
              <a:defRPr/>
            </a:pPr>
            <a:r>
              <a:rPr lang="fa-IR" dirty="0"/>
              <a:t>محصولات</a:t>
            </a:r>
            <a:endParaRPr lang="en-US" dirty="0"/>
          </a:p>
        </p:txBody>
      </p:sp>
      <p:sp>
        <p:nvSpPr>
          <p:cNvPr id="39" name="Rectangle 38"/>
          <p:cNvSpPr/>
          <p:nvPr/>
        </p:nvSpPr>
        <p:spPr>
          <a:xfrm>
            <a:off x="3581400" y="3733800"/>
            <a:ext cx="3733800" cy="609600"/>
          </a:xfrm>
          <a:prstGeom prst="rect">
            <a:avLst/>
          </a:prstGeom>
        </p:spPr>
        <p:style>
          <a:lnRef idx="2">
            <a:schemeClr val="accent3"/>
          </a:lnRef>
          <a:fillRef idx="1">
            <a:schemeClr val="lt1"/>
          </a:fillRef>
          <a:effectRef idx="0">
            <a:schemeClr val="accent3"/>
          </a:effectRef>
          <a:fontRef idx="minor">
            <a:schemeClr val="dk1"/>
          </a:fontRef>
        </p:style>
        <p:txBody>
          <a:bodyPr anchor="ctr"/>
          <a:lstStyle/>
          <a:p>
            <a:pPr algn="ctr">
              <a:defRPr/>
            </a:pPr>
            <a:r>
              <a:rPr lang="fa-IR" dirty="0"/>
              <a:t>زیر ساخت</a:t>
            </a:r>
            <a:endParaRPr lang="en-US" dirty="0"/>
          </a:p>
        </p:txBody>
      </p:sp>
      <p:sp>
        <p:nvSpPr>
          <p:cNvPr id="40" name="Rectangle 39"/>
          <p:cNvSpPr/>
          <p:nvPr/>
        </p:nvSpPr>
        <p:spPr>
          <a:xfrm>
            <a:off x="4648200" y="4419600"/>
            <a:ext cx="3733800" cy="609600"/>
          </a:xfrm>
          <a:prstGeom prst="rect">
            <a:avLst/>
          </a:prstGeom>
        </p:spPr>
        <p:style>
          <a:lnRef idx="2">
            <a:schemeClr val="accent3"/>
          </a:lnRef>
          <a:fillRef idx="1">
            <a:schemeClr val="lt1"/>
          </a:fillRef>
          <a:effectRef idx="0">
            <a:schemeClr val="accent3"/>
          </a:effectRef>
          <a:fontRef idx="minor">
            <a:schemeClr val="dk1"/>
          </a:fontRef>
        </p:style>
        <p:txBody>
          <a:bodyPr anchor="ctr"/>
          <a:lstStyle/>
          <a:p>
            <a:pPr algn="ctr">
              <a:defRPr/>
            </a:pPr>
            <a:r>
              <a:rPr lang="fa-IR" dirty="0"/>
              <a:t>دیگر شرکای تجاری</a:t>
            </a:r>
            <a:endParaRPr lang="en-US"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par>
                          <p:cTn id="8" fill="hold" nodeType="afterGroup">
                            <p:stCondLst>
                              <p:cond delay="1950"/>
                            </p:stCondLst>
                            <p:childTnLst>
                              <p:par>
                                <p:cTn id="9" presetID="23" presetClass="entr" presetSubtype="16" fill="hold" nodeType="afterEffect">
                                  <p:stCondLst>
                                    <p:cond delay="0"/>
                                  </p:stCondLst>
                                  <p:childTnLst>
                                    <p:set>
                                      <p:cBhvr>
                                        <p:cTn id="10" dur="1" fill="hold">
                                          <p:stCondLst>
                                            <p:cond delay="0"/>
                                          </p:stCondLst>
                                        </p:cTn>
                                        <p:tgtEl>
                                          <p:spTgt spid="35"/>
                                        </p:tgtEl>
                                        <p:attrNameLst>
                                          <p:attrName>style.visibility</p:attrName>
                                        </p:attrNameLst>
                                      </p:cBhvr>
                                      <p:to>
                                        <p:strVal val="visible"/>
                                      </p:to>
                                    </p:set>
                                    <p:anim calcmode="lin" valueType="num">
                                      <p:cBhvr>
                                        <p:cTn id="11" dur="500" fill="hold"/>
                                        <p:tgtEl>
                                          <p:spTgt spid="35"/>
                                        </p:tgtEl>
                                        <p:attrNameLst>
                                          <p:attrName>ppt_w</p:attrName>
                                        </p:attrNameLst>
                                      </p:cBhvr>
                                      <p:tavLst>
                                        <p:tav tm="0">
                                          <p:val>
                                            <p:fltVal val="0"/>
                                          </p:val>
                                        </p:tav>
                                        <p:tav tm="100000">
                                          <p:val>
                                            <p:strVal val="#ppt_w"/>
                                          </p:val>
                                        </p:tav>
                                      </p:tavLst>
                                    </p:anim>
                                    <p:anim calcmode="lin" valueType="num">
                                      <p:cBhvr>
                                        <p:cTn id="12" dur="500" fill="hold"/>
                                        <p:tgtEl>
                                          <p:spTgt spid="35"/>
                                        </p:tgtEl>
                                        <p:attrNameLst>
                                          <p:attrName>ppt_h</p:attrName>
                                        </p:attrNameLst>
                                      </p:cBhvr>
                                      <p:tavLst>
                                        <p:tav tm="0">
                                          <p:val>
                                            <p:fltVal val="0"/>
                                          </p:val>
                                        </p:tav>
                                        <p:tav tm="100000">
                                          <p:val>
                                            <p:strVal val="#ppt_h"/>
                                          </p:val>
                                        </p:tav>
                                      </p:tavLst>
                                    </p:anim>
                                  </p:childTnLst>
                                </p:cTn>
                              </p:par>
                            </p:childTnLst>
                          </p:cTn>
                        </p:par>
                        <p:par>
                          <p:cTn id="13" fill="hold" nodeType="afterGroup">
                            <p:stCondLst>
                              <p:cond delay="2450"/>
                            </p:stCondLst>
                            <p:childTnLst>
                              <p:par>
                                <p:cTn id="14" presetID="23" presetClass="entr" presetSubtype="16" fill="hold" nodeType="afterEffect">
                                  <p:stCondLst>
                                    <p:cond delay="0"/>
                                  </p:stCondLst>
                                  <p:childTnLst>
                                    <p:set>
                                      <p:cBhvr>
                                        <p:cTn id="15" dur="1" fill="hold">
                                          <p:stCondLst>
                                            <p:cond delay="0"/>
                                          </p:stCondLst>
                                        </p:cTn>
                                        <p:tgtEl>
                                          <p:spTgt spid="36866"/>
                                        </p:tgtEl>
                                        <p:attrNameLst>
                                          <p:attrName>style.visibility</p:attrName>
                                        </p:attrNameLst>
                                      </p:cBhvr>
                                      <p:to>
                                        <p:strVal val="visible"/>
                                      </p:to>
                                    </p:set>
                                    <p:anim calcmode="lin" valueType="num">
                                      <p:cBhvr>
                                        <p:cTn id="16" dur="500" fill="hold"/>
                                        <p:tgtEl>
                                          <p:spTgt spid="36866"/>
                                        </p:tgtEl>
                                        <p:attrNameLst>
                                          <p:attrName>ppt_w</p:attrName>
                                        </p:attrNameLst>
                                      </p:cBhvr>
                                      <p:tavLst>
                                        <p:tav tm="0">
                                          <p:val>
                                            <p:fltVal val="0"/>
                                          </p:val>
                                        </p:tav>
                                        <p:tav tm="100000">
                                          <p:val>
                                            <p:strVal val="#ppt_w"/>
                                          </p:val>
                                        </p:tav>
                                      </p:tavLst>
                                    </p:anim>
                                    <p:anim calcmode="lin" valueType="num">
                                      <p:cBhvr>
                                        <p:cTn id="17" dur="500" fill="hold"/>
                                        <p:tgtEl>
                                          <p:spTgt spid="36866"/>
                                        </p:tgtEl>
                                        <p:attrNameLst>
                                          <p:attrName>ppt_h</p:attrName>
                                        </p:attrNameLst>
                                      </p:cBhvr>
                                      <p:tavLst>
                                        <p:tav tm="0">
                                          <p:val>
                                            <p:fltVal val="0"/>
                                          </p:val>
                                        </p:tav>
                                        <p:tav tm="100000">
                                          <p:val>
                                            <p:strVal val="#ppt_h"/>
                                          </p:val>
                                        </p:tav>
                                      </p:tavLst>
                                    </p:anim>
                                  </p:childTnLst>
                                </p:cTn>
                              </p:par>
                            </p:childTnLst>
                          </p:cTn>
                        </p:par>
                        <p:par>
                          <p:cTn id="18" fill="hold" nodeType="afterGroup">
                            <p:stCondLst>
                              <p:cond delay="2950"/>
                            </p:stCondLst>
                            <p:childTnLst>
                              <p:par>
                                <p:cTn id="19" presetID="23" presetClass="entr" presetSubtype="16" fill="hold" nodeType="afterEffect">
                                  <p:stCondLst>
                                    <p:cond delay="0"/>
                                  </p:stCondLst>
                                  <p:childTnLst>
                                    <p:set>
                                      <p:cBhvr>
                                        <p:cTn id="20" dur="1" fill="hold">
                                          <p:stCondLst>
                                            <p:cond delay="0"/>
                                          </p:stCondLst>
                                        </p:cTn>
                                        <p:tgtEl>
                                          <p:spTgt spid="2"/>
                                        </p:tgtEl>
                                        <p:attrNameLst>
                                          <p:attrName>style.visibility</p:attrName>
                                        </p:attrNameLst>
                                      </p:cBhvr>
                                      <p:to>
                                        <p:strVal val="visible"/>
                                      </p:to>
                                    </p:set>
                                    <p:anim calcmode="lin" valueType="num">
                                      <p:cBhvr>
                                        <p:cTn id="21" dur="500" fill="hold"/>
                                        <p:tgtEl>
                                          <p:spTgt spid="2"/>
                                        </p:tgtEl>
                                        <p:attrNameLst>
                                          <p:attrName>ppt_w</p:attrName>
                                        </p:attrNameLst>
                                      </p:cBhvr>
                                      <p:tavLst>
                                        <p:tav tm="0">
                                          <p:val>
                                            <p:fltVal val="0"/>
                                          </p:val>
                                        </p:tav>
                                        <p:tav tm="100000">
                                          <p:val>
                                            <p:strVal val="#ppt_w"/>
                                          </p:val>
                                        </p:tav>
                                      </p:tavLst>
                                    </p:anim>
                                    <p:anim calcmode="lin" valueType="num">
                                      <p:cBhvr>
                                        <p:cTn id="22" dur="500" fill="hold"/>
                                        <p:tgtEl>
                                          <p:spTgt spid="2"/>
                                        </p:tgtEl>
                                        <p:attrNameLst>
                                          <p:attrName>ppt_h</p:attrName>
                                        </p:attrNameLst>
                                      </p:cBhvr>
                                      <p:tavLst>
                                        <p:tav tm="0">
                                          <p:val>
                                            <p:fltVal val="0"/>
                                          </p:val>
                                        </p:tav>
                                        <p:tav tm="100000">
                                          <p:val>
                                            <p:strVal val="#ppt_h"/>
                                          </p:val>
                                        </p:tav>
                                      </p:tavLst>
                                    </p:anim>
                                  </p:childTnLst>
                                </p:cTn>
                              </p:par>
                            </p:childTnLst>
                          </p:cTn>
                        </p:par>
                        <p:par>
                          <p:cTn id="23" fill="hold" nodeType="afterGroup">
                            <p:stCondLst>
                              <p:cond delay="3450"/>
                            </p:stCondLst>
                            <p:childTnLst>
                              <p:par>
                                <p:cTn id="24" presetID="41" presetClass="entr" presetSubtype="0" fill="hold" grpId="0" nodeType="afterEffect">
                                  <p:stCondLst>
                                    <p:cond delay="0"/>
                                  </p:stCondLst>
                                  <p:iterate type="lt">
                                    <p:tmPct val="10000"/>
                                  </p:iterate>
                                  <p:childTnLst>
                                    <p:set>
                                      <p:cBhvr>
                                        <p:cTn id="25" dur="1" fill="hold">
                                          <p:stCondLst>
                                            <p:cond delay="0"/>
                                          </p:stCondLst>
                                        </p:cTn>
                                        <p:tgtEl>
                                          <p:spTgt spid="36"/>
                                        </p:tgtEl>
                                        <p:attrNameLst>
                                          <p:attrName>style.visibility</p:attrName>
                                        </p:attrNameLst>
                                      </p:cBhvr>
                                      <p:to>
                                        <p:strVal val="visible"/>
                                      </p:to>
                                    </p:set>
                                    <p:anim calcmode="lin" valueType="num">
                                      <p:cBhvr>
                                        <p:cTn id="26" dur="500" fill="hold"/>
                                        <p:tgtEl>
                                          <p:spTgt spid="36"/>
                                        </p:tgtEl>
                                        <p:attrNameLst>
                                          <p:attrName>ppt_x</p:attrName>
                                        </p:attrNameLst>
                                      </p:cBhvr>
                                      <p:tavLst>
                                        <p:tav tm="0">
                                          <p:val>
                                            <p:strVal val="#ppt_x"/>
                                          </p:val>
                                        </p:tav>
                                        <p:tav tm="50000">
                                          <p:val>
                                            <p:strVal val="#ppt_x+.1"/>
                                          </p:val>
                                        </p:tav>
                                        <p:tav tm="100000">
                                          <p:val>
                                            <p:strVal val="#ppt_x"/>
                                          </p:val>
                                        </p:tav>
                                      </p:tavLst>
                                    </p:anim>
                                    <p:anim calcmode="lin" valueType="num">
                                      <p:cBhvr>
                                        <p:cTn id="27" dur="500" fill="hold"/>
                                        <p:tgtEl>
                                          <p:spTgt spid="36"/>
                                        </p:tgtEl>
                                        <p:attrNameLst>
                                          <p:attrName>ppt_y</p:attrName>
                                        </p:attrNameLst>
                                      </p:cBhvr>
                                      <p:tavLst>
                                        <p:tav tm="0">
                                          <p:val>
                                            <p:strVal val="#ppt_y"/>
                                          </p:val>
                                        </p:tav>
                                        <p:tav tm="100000">
                                          <p:val>
                                            <p:strVal val="#ppt_y"/>
                                          </p:val>
                                        </p:tav>
                                      </p:tavLst>
                                    </p:anim>
                                    <p:anim calcmode="lin" valueType="num">
                                      <p:cBhvr>
                                        <p:cTn id="28" dur="500" fill="hold"/>
                                        <p:tgtEl>
                                          <p:spTgt spid="36"/>
                                        </p:tgtEl>
                                        <p:attrNameLst>
                                          <p:attrName>ppt_h</p:attrName>
                                        </p:attrNameLst>
                                      </p:cBhvr>
                                      <p:tavLst>
                                        <p:tav tm="0">
                                          <p:val>
                                            <p:strVal val="#ppt_h/10"/>
                                          </p:val>
                                        </p:tav>
                                        <p:tav tm="50000">
                                          <p:val>
                                            <p:strVal val="#ppt_h+.01"/>
                                          </p:val>
                                        </p:tav>
                                        <p:tav tm="100000">
                                          <p:val>
                                            <p:strVal val="#ppt_h"/>
                                          </p:val>
                                        </p:tav>
                                      </p:tavLst>
                                    </p:anim>
                                    <p:anim calcmode="lin" valueType="num">
                                      <p:cBhvr>
                                        <p:cTn id="29" dur="500" fill="hold"/>
                                        <p:tgtEl>
                                          <p:spTgt spid="36"/>
                                        </p:tgtEl>
                                        <p:attrNameLst>
                                          <p:attrName>ppt_w</p:attrName>
                                        </p:attrNameLst>
                                      </p:cBhvr>
                                      <p:tavLst>
                                        <p:tav tm="0">
                                          <p:val>
                                            <p:strVal val="#ppt_w/10"/>
                                          </p:val>
                                        </p:tav>
                                        <p:tav tm="50000">
                                          <p:val>
                                            <p:strVal val="#ppt_w+.01"/>
                                          </p:val>
                                        </p:tav>
                                        <p:tav tm="100000">
                                          <p:val>
                                            <p:strVal val="#ppt_w"/>
                                          </p:val>
                                        </p:tav>
                                      </p:tavLst>
                                    </p:anim>
                                    <p:animEffect transition="in" filter="fade">
                                      <p:cBhvr>
                                        <p:cTn id="30" dur="500" tmFilter="0,0; .5, 1; 1, 1"/>
                                        <p:tgtEl>
                                          <p:spTgt spid="36"/>
                                        </p:tgtEl>
                                      </p:cBhvr>
                                    </p:animEffect>
                                  </p:childTnLst>
                                </p:cTn>
                              </p:par>
                            </p:childTnLst>
                          </p:cTn>
                        </p:par>
                        <p:par>
                          <p:cTn id="31" fill="hold" nodeType="afterGroup">
                            <p:stCondLst>
                              <p:cond delay="4300"/>
                            </p:stCondLst>
                            <p:childTnLst>
                              <p:par>
                                <p:cTn id="32" presetID="41" presetClass="entr" presetSubtype="0" fill="hold" grpId="0" nodeType="afterEffect">
                                  <p:stCondLst>
                                    <p:cond delay="0"/>
                                  </p:stCondLst>
                                  <p:iterate type="lt">
                                    <p:tmPct val="10000"/>
                                  </p:iterate>
                                  <p:childTnLst>
                                    <p:set>
                                      <p:cBhvr>
                                        <p:cTn id="33" dur="1" fill="hold">
                                          <p:stCondLst>
                                            <p:cond delay="0"/>
                                          </p:stCondLst>
                                        </p:cTn>
                                        <p:tgtEl>
                                          <p:spTgt spid="37"/>
                                        </p:tgtEl>
                                        <p:attrNameLst>
                                          <p:attrName>style.visibility</p:attrName>
                                        </p:attrNameLst>
                                      </p:cBhvr>
                                      <p:to>
                                        <p:strVal val="visible"/>
                                      </p:to>
                                    </p:set>
                                    <p:anim calcmode="lin" valueType="num">
                                      <p:cBhvr>
                                        <p:cTn id="34" dur="500" fill="hold"/>
                                        <p:tgtEl>
                                          <p:spTgt spid="37"/>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37"/>
                                        </p:tgtEl>
                                        <p:attrNameLst>
                                          <p:attrName>ppt_y</p:attrName>
                                        </p:attrNameLst>
                                      </p:cBhvr>
                                      <p:tavLst>
                                        <p:tav tm="0">
                                          <p:val>
                                            <p:strVal val="#ppt_y"/>
                                          </p:val>
                                        </p:tav>
                                        <p:tav tm="100000">
                                          <p:val>
                                            <p:strVal val="#ppt_y"/>
                                          </p:val>
                                        </p:tav>
                                      </p:tavLst>
                                    </p:anim>
                                    <p:anim calcmode="lin" valueType="num">
                                      <p:cBhvr>
                                        <p:cTn id="36" dur="500" fill="hold"/>
                                        <p:tgtEl>
                                          <p:spTgt spid="37"/>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37"/>
                                        </p:tgtEl>
                                        <p:attrNameLst>
                                          <p:attrName>ppt_w</p:attrName>
                                        </p:attrNameLst>
                                      </p:cBhvr>
                                      <p:tavLst>
                                        <p:tav tm="0">
                                          <p:val>
                                            <p:strVal val="#ppt_w/10"/>
                                          </p:val>
                                        </p:tav>
                                        <p:tav tm="50000">
                                          <p:val>
                                            <p:strVal val="#ppt_w+.01"/>
                                          </p:val>
                                        </p:tav>
                                        <p:tav tm="100000">
                                          <p:val>
                                            <p:strVal val="#ppt_w"/>
                                          </p:val>
                                        </p:tav>
                                      </p:tavLst>
                                    </p:anim>
                                    <p:animEffect transition="in" filter="fade">
                                      <p:cBhvr>
                                        <p:cTn id="38" dur="500" tmFilter="0,0; .5, 1; 1, 1"/>
                                        <p:tgtEl>
                                          <p:spTgt spid="37"/>
                                        </p:tgtEl>
                                      </p:cBhvr>
                                    </p:animEffect>
                                  </p:childTnLst>
                                </p:cTn>
                              </p:par>
                            </p:childTnLst>
                          </p:cTn>
                        </p:par>
                        <p:par>
                          <p:cTn id="39" fill="hold" nodeType="afterGroup">
                            <p:stCondLst>
                              <p:cond delay="5200"/>
                            </p:stCondLst>
                            <p:childTnLst>
                              <p:par>
                                <p:cTn id="40" presetID="41" presetClass="entr" presetSubtype="0" fill="hold" grpId="0" nodeType="afterEffect">
                                  <p:stCondLst>
                                    <p:cond delay="0"/>
                                  </p:stCondLst>
                                  <p:iterate type="lt">
                                    <p:tmPct val="10000"/>
                                  </p:iterate>
                                  <p:childTnLst>
                                    <p:set>
                                      <p:cBhvr>
                                        <p:cTn id="41" dur="1" fill="hold">
                                          <p:stCondLst>
                                            <p:cond delay="0"/>
                                          </p:stCondLst>
                                        </p:cTn>
                                        <p:tgtEl>
                                          <p:spTgt spid="38"/>
                                        </p:tgtEl>
                                        <p:attrNameLst>
                                          <p:attrName>style.visibility</p:attrName>
                                        </p:attrNameLst>
                                      </p:cBhvr>
                                      <p:to>
                                        <p:strVal val="visible"/>
                                      </p:to>
                                    </p:set>
                                    <p:anim calcmode="lin" valueType="num">
                                      <p:cBhvr>
                                        <p:cTn id="42" dur="500" fill="hold"/>
                                        <p:tgtEl>
                                          <p:spTgt spid="38"/>
                                        </p:tgtEl>
                                        <p:attrNameLst>
                                          <p:attrName>ppt_x</p:attrName>
                                        </p:attrNameLst>
                                      </p:cBhvr>
                                      <p:tavLst>
                                        <p:tav tm="0">
                                          <p:val>
                                            <p:strVal val="#ppt_x"/>
                                          </p:val>
                                        </p:tav>
                                        <p:tav tm="50000">
                                          <p:val>
                                            <p:strVal val="#ppt_x+.1"/>
                                          </p:val>
                                        </p:tav>
                                        <p:tav tm="100000">
                                          <p:val>
                                            <p:strVal val="#ppt_x"/>
                                          </p:val>
                                        </p:tav>
                                      </p:tavLst>
                                    </p:anim>
                                    <p:anim calcmode="lin" valueType="num">
                                      <p:cBhvr>
                                        <p:cTn id="43" dur="500" fill="hold"/>
                                        <p:tgtEl>
                                          <p:spTgt spid="38"/>
                                        </p:tgtEl>
                                        <p:attrNameLst>
                                          <p:attrName>ppt_y</p:attrName>
                                        </p:attrNameLst>
                                      </p:cBhvr>
                                      <p:tavLst>
                                        <p:tav tm="0">
                                          <p:val>
                                            <p:strVal val="#ppt_y"/>
                                          </p:val>
                                        </p:tav>
                                        <p:tav tm="100000">
                                          <p:val>
                                            <p:strVal val="#ppt_y"/>
                                          </p:val>
                                        </p:tav>
                                      </p:tavLst>
                                    </p:anim>
                                    <p:anim calcmode="lin" valueType="num">
                                      <p:cBhvr>
                                        <p:cTn id="44" dur="500" fill="hold"/>
                                        <p:tgtEl>
                                          <p:spTgt spid="38"/>
                                        </p:tgtEl>
                                        <p:attrNameLst>
                                          <p:attrName>ppt_h</p:attrName>
                                        </p:attrNameLst>
                                      </p:cBhvr>
                                      <p:tavLst>
                                        <p:tav tm="0">
                                          <p:val>
                                            <p:strVal val="#ppt_h/10"/>
                                          </p:val>
                                        </p:tav>
                                        <p:tav tm="50000">
                                          <p:val>
                                            <p:strVal val="#ppt_h+.01"/>
                                          </p:val>
                                        </p:tav>
                                        <p:tav tm="100000">
                                          <p:val>
                                            <p:strVal val="#ppt_h"/>
                                          </p:val>
                                        </p:tav>
                                      </p:tavLst>
                                    </p:anim>
                                    <p:anim calcmode="lin" valueType="num">
                                      <p:cBhvr>
                                        <p:cTn id="45" dur="500" fill="hold"/>
                                        <p:tgtEl>
                                          <p:spTgt spid="38"/>
                                        </p:tgtEl>
                                        <p:attrNameLst>
                                          <p:attrName>ppt_w</p:attrName>
                                        </p:attrNameLst>
                                      </p:cBhvr>
                                      <p:tavLst>
                                        <p:tav tm="0">
                                          <p:val>
                                            <p:strVal val="#ppt_w/10"/>
                                          </p:val>
                                        </p:tav>
                                        <p:tav tm="50000">
                                          <p:val>
                                            <p:strVal val="#ppt_w+.01"/>
                                          </p:val>
                                        </p:tav>
                                        <p:tav tm="100000">
                                          <p:val>
                                            <p:strVal val="#ppt_w"/>
                                          </p:val>
                                        </p:tav>
                                      </p:tavLst>
                                    </p:anim>
                                    <p:animEffect transition="in" filter="fade">
                                      <p:cBhvr>
                                        <p:cTn id="46" dur="500" tmFilter="0,0; .5, 1; 1, 1"/>
                                        <p:tgtEl>
                                          <p:spTgt spid="38"/>
                                        </p:tgtEl>
                                      </p:cBhvr>
                                    </p:animEffect>
                                  </p:childTnLst>
                                </p:cTn>
                              </p:par>
                            </p:childTnLst>
                          </p:cTn>
                        </p:par>
                        <p:par>
                          <p:cTn id="47" fill="hold" nodeType="afterGroup">
                            <p:stCondLst>
                              <p:cond delay="6000"/>
                            </p:stCondLst>
                            <p:childTnLst>
                              <p:par>
                                <p:cTn id="48" presetID="41" presetClass="entr" presetSubtype="0" fill="hold" grpId="0" nodeType="afterEffect">
                                  <p:stCondLst>
                                    <p:cond delay="0"/>
                                  </p:stCondLst>
                                  <p:iterate type="lt">
                                    <p:tmPct val="10000"/>
                                  </p:iterate>
                                  <p:childTnLst>
                                    <p:set>
                                      <p:cBhvr>
                                        <p:cTn id="49" dur="1" fill="hold">
                                          <p:stCondLst>
                                            <p:cond delay="0"/>
                                          </p:stCondLst>
                                        </p:cTn>
                                        <p:tgtEl>
                                          <p:spTgt spid="39"/>
                                        </p:tgtEl>
                                        <p:attrNameLst>
                                          <p:attrName>style.visibility</p:attrName>
                                        </p:attrNameLst>
                                      </p:cBhvr>
                                      <p:to>
                                        <p:strVal val="visible"/>
                                      </p:to>
                                    </p:set>
                                    <p:anim calcmode="lin" valueType="num">
                                      <p:cBhvr>
                                        <p:cTn id="50" dur="500" fill="hold"/>
                                        <p:tgtEl>
                                          <p:spTgt spid="39"/>
                                        </p:tgtEl>
                                        <p:attrNameLst>
                                          <p:attrName>ppt_x</p:attrName>
                                        </p:attrNameLst>
                                      </p:cBhvr>
                                      <p:tavLst>
                                        <p:tav tm="0">
                                          <p:val>
                                            <p:strVal val="#ppt_x"/>
                                          </p:val>
                                        </p:tav>
                                        <p:tav tm="50000">
                                          <p:val>
                                            <p:strVal val="#ppt_x+.1"/>
                                          </p:val>
                                        </p:tav>
                                        <p:tav tm="100000">
                                          <p:val>
                                            <p:strVal val="#ppt_x"/>
                                          </p:val>
                                        </p:tav>
                                      </p:tavLst>
                                    </p:anim>
                                    <p:anim calcmode="lin" valueType="num">
                                      <p:cBhvr>
                                        <p:cTn id="51" dur="500" fill="hold"/>
                                        <p:tgtEl>
                                          <p:spTgt spid="39"/>
                                        </p:tgtEl>
                                        <p:attrNameLst>
                                          <p:attrName>ppt_y</p:attrName>
                                        </p:attrNameLst>
                                      </p:cBhvr>
                                      <p:tavLst>
                                        <p:tav tm="0">
                                          <p:val>
                                            <p:strVal val="#ppt_y"/>
                                          </p:val>
                                        </p:tav>
                                        <p:tav tm="100000">
                                          <p:val>
                                            <p:strVal val="#ppt_y"/>
                                          </p:val>
                                        </p:tav>
                                      </p:tavLst>
                                    </p:anim>
                                    <p:anim calcmode="lin" valueType="num">
                                      <p:cBhvr>
                                        <p:cTn id="52" dur="500" fill="hold"/>
                                        <p:tgtEl>
                                          <p:spTgt spid="39"/>
                                        </p:tgtEl>
                                        <p:attrNameLst>
                                          <p:attrName>ppt_h</p:attrName>
                                        </p:attrNameLst>
                                      </p:cBhvr>
                                      <p:tavLst>
                                        <p:tav tm="0">
                                          <p:val>
                                            <p:strVal val="#ppt_h/10"/>
                                          </p:val>
                                        </p:tav>
                                        <p:tav tm="50000">
                                          <p:val>
                                            <p:strVal val="#ppt_h+.01"/>
                                          </p:val>
                                        </p:tav>
                                        <p:tav tm="100000">
                                          <p:val>
                                            <p:strVal val="#ppt_h"/>
                                          </p:val>
                                        </p:tav>
                                      </p:tavLst>
                                    </p:anim>
                                    <p:anim calcmode="lin" valueType="num">
                                      <p:cBhvr>
                                        <p:cTn id="53" dur="500" fill="hold"/>
                                        <p:tgtEl>
                                          <p:spTgt spid="39"/>
                                        </p:tgtEl>
                                        <p:attrNameLst>
                                          <p:attrName>ppt_w</p:attrName>
                                        </p:attrNameLst>
                                      </p:cBhvr>
                                      <p:tavLst>
                                        <p:tav tm="0">
                                          <p:val>
                                            <p:strVal val="#ppt_w/10"/>
                                          </p:val>
                                        </p:tav>
                                        <p:tav tm="50000">
                                          <p:val>
                                            <p:strVal val="#ppt_w+.01"/>
                                          </p:val>
                                        </p:tav>
                                        <p:tav tm="100000">
                                          <p:val>
                                            <p:strVal val="#ppt_w"/>
                                          </p:val>
                                        </p:tav>
                                      </p:tavLst>
                                    </p:anim>
                                    <p:animEffect transition="in" filter="fade">
                                      <p:cBhvr>
                                        <p:cTn id="54" dur="500" tmFilter="0,0; .5, 1; 1, 1"/>
                                        <p:tgtEl>
                                          <p:spTgt spid="39"/>
                                        </p:tgtEl>
                                      </p:cBhvr>
                                    </p:animEffect>
                                  </p:childTnLst>
                                </p:cTn>
                              </p:par>
                            </p:childTnLst>
                          </p:cTn>
                        </p:par>
                        <p:par>
                          <p:cTn id="55" fill="hold" nodeType="afterGroup">
                            <p:stCondLst>
                              <p:cond delay="6800"/>
                            </p:stCondLst>
                            <p:childTnLst>
                              <p:par>
                                <p:cTn id="56" presetID="41" presetClass="entr" presetSubtype="0" fill="hold" grpId="0" nodeType="afterEffect">
                                  <p:stCondLst>
                                    <p:cond delay="0"/>
                                  </p:stCondLst>
                                  <p:iterate type="lt">
                                    <p:tmPct val="10000"/>
                                  </p:iterate>
                                  <p:childTnLst>
                                    <p:set>
                                      <p:cBhvr>
                                        <p:cTn id="57" dur="1" fill="hold">
                                          <p:stCondLst>
                                            <p:cond delay="0"/>
                                          </p:stCondLst>
                                        </p:cTn>
                                        <p:tgtEl>
                                          <p:spTgt spid="40"/>
                                        </p:tgtEl>
                                        <p:attrNameLst>
                                          <p:attrName>style.visibility</p:attrName>
                                        </p:attrNameLst>
                                      </p:cBhvr>
                                      <p:to>
                                        <p:strVal val="visible"/>
                                      </p:to>
                                    </p:set>
                                    <p:anim calcmode="lin" valueType="num">
                                      <p:cBhvr>
                                        <p:cTn id="58" dur="500" fill="hold"/>
                                        <p:tgtEl>
                                          <p:spTgt spid="40"/>
                                        </p:tgtEl>
                                        <p:attrNameLst>
                                          <p:attrName>ppt_x</p:attrName>
                                        </p:attrNameLst>
                                      </p:cBhvr>
                                      <p:tavLst>
                                        <p:tav tm="0">
                                          <p:val>
                                            <p:strVal val="#ppt_x"/>
                                          </p:val>
                                        </p:tav>
                                        <p:tav tm="50000">
                                          <p:val>
                                            <p:strVal val="#ppt_x+.1"/>
                                          </p:val>
                                        </p:tav>
                                        <p:tav tm="100000">
                                          <p:val>
                                            <p:strVal val="#ppt_x"/>
                                          </p:val>
                                        </p:tav>
                                      </p:tavLst>
                                    </p:anim>
                                    <p:anim calcmode="lin" valueType="num">
                                      <p:cBhvr>
                                        <p:cTn id="59" dur="500" fill="hold"/>
                                        <p:tgtEl>
                                          <p:spTgt spid="40"/>
                                        </p:tgtEl>
                                        <p:attrNameLst>
                                          <p:attrName>ppt_y</p:attrName>
                                        </p:attrNameLst>
                                      </p:cBhvr>
                                      <p:tavLst>
                                        <p:tav tm="0">
                                          <p:val>
                                            <p:strVal val="#ppt_y"/>
                                          </p:val>
                                        </p:tav>
                                        <p:tav tm="100000">
                                          <p:val>
                                            <p:strVal val="#ppt_y"/>
                                          </p:val>
                                        </p:tav>
                                      </p:tavLst>
                                    </p:anim>
                                    <p:anim calcmode="lin" valueType="num">
                                      <p:cBhvr>
                                        <p:cTn id="60" dur="500" fill="hold"/>
                                        <p:tgtEl>
                                          <p:spTgt spid="40"/>
                                        </p:tgtEl>
                                        <p:attrNameLst>
                                          <p:attrName>ppt_h</p:attrName>
                                        </p:attrNameLst>
                                      </p:cBhvr>
                                      <p:tavLst>
                                        <p:tav tm="0">
                                          <p:val>
                                            <p:strVal val="#ppt_h/10"/>
                                          </p:val>
                                        </p:tav>
                                        <p:tav tm="50000">
                                          <p:val>
                                            <p:strVal val="#ppt_h+.01"/>
                                          </p:val>
                                        </p:tav>
                                        <p:tav tm="100000">
                                          <p:val>
                                            <p:strVal val="#ppt_h"/>
                                          </p:val>
                                        </p:tav>
                                      </p:tavLst>
                                    </p:anim>
                                    <p:anim calcmode="lin" valueType="num">
                                      <p:cBhvr>
                                        <p:cTn id="61" dur="500" fill="hold"/>
                                        <p:tgtEl>
                                          <p:spTgt spid="40"/>
                                        </p:tgtEl>
                                        <p:attrNameLst>
                                          <p:attrName>ppt_w</p:attrName>
                                        </p:attrNameLst>
                                      </p:cBhvr>
                                      <p:tavLst>
                                        <p:tav tm="0">
                                          <p:val>
                                            <p:strVal val="#ppt_w/10"/>
                                          </p:val>
                                        </p:tav>
                                        <p:tav tm="50000">
                                          <p:val>
                                            <p:strVal val="#ppt_w+.01"/>
                                          </p:val>
                                        </p:tav>
                                        <p:tav tm="100000">
                                          <p:val>
                                            <p:strVal val="#ppt_w"/>
                                          </p:val>
                                        </p:tav>
                                      </p:tavLst>
                                    </p:anim>
                                    <p:animEffect transition="in" filter="fade">
                                      <p:cBhvr>
                                        <p:cTn id="62" dur="500" tmFilter="0,0; .5, 1; 1, 1"/>
                                        <p:tgtEl>
                                          <p:spTgt spid="40"/>
                                        </p:tgtEl>
                                      </p:cBhvr>
                                    </p:animEffect>
                                  </p:childTnLst>
                                </p:cTn>
                              </p:par>
                            </p:childTnLst>
                          </p:cTn>
                        </p:par>
                        <p:par>
                          <p:cTn id="63" fill="hold" nodeType="afterGroup">
                            <p:stCondLst>
                              <p:cond delay="7950"/>
                            </p:stCondLst>
                            <p:childTnLst>
                              <p:par>
                                <p:cTn id="64" presetID="36" presetClass="emph" presetSubtype="0" fill="hold" grpId="0" nodeType="afterEffect">
                                  <p:stCondLst>
                                    <p:cond delay="0"/>
                                  </p:stCondLst>
                                  <p:iterate type="lt">
                                    <p:tmPct val="10000"/>
                                  </p:iterate>
                                  <p:childTnLst>
                                    <p:animScale>
                                      <p:cBhvr>
                                        <p:cTn id="65" dur="250" autoRev="1" fill="hold">
                                          <p:stCondLst>
                                            <p:cond delay="0"/>
                                          </p:stCondLst>
                                        </p:cTn>
                                        <p:tgtEl>
                                          <p:spTgt spid="5"/>
                                        </p:tgtEl>
                                      </p:cBhvr>
                                      <p:to x="80000" y="100000"/>
                                    </p:animScale>
                                    <p:anim by="(#ppt_w*0.10)" calcmode="lin" valueType="num">
                                      <p:cBhvr>
                                        <p:cTn id="66" dur="250" autoRev="1" fill="hold">
                                          <p:stCondLst>
                                            <p:cond delay="0"/>
                                          </p:stCondLst>
                                        </p:cTn>
                                        <p:tgtEl>
                                          <p:spTgt spid="5"/>
                                        </p:tgtEl>
                                        <p:attrNameLst>
                                          <p:attrName>ppt_x</p:attrName>
                                        </p:attrNameLst>
                                      </p:cBhvr>
                                    </p:anim>
                                    <p:anim by="(-#ppt_w*0.10)" calcmode="lin" valueType="num">
                                      <p:cBhvr>
                                        <p:cTn id="67" dur="250" autoRev="1" fill="hold">
                                          <p:stCondLst>
                                            <p:cond delay="0"/>
                                          </p:stCondLst>
                                        </p:cTn>
                                        <p:tgtEl>
                                          <p:spTgt spid="5"/>
                                        </p:tgtEl>
                                        <p:attrNameLst>
                                          <p:attrName>ppt_y</p:attrName>
                                        </p:attrNameLst>
                                      </p:cBhvr>
                                    </p:anim>
                                    <p:animRot by="-480000">
                                      <p:cBhvr>
                                        <p:cTn id="68" dur="250" autoRev="1"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36" grpId="0" animBg="1"/>
      <p:bldP spid="37" grpId="0" animBg="1"/>
      <p:bldP spid="38" grpId="0" animBg="1"/>
      <p:bldP spid="39" grpId="0" animBg="1"/>
      <p:bldP spid="40"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6"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987"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6" name="Arc 5"/>
          <p:cNvSpPr/>
          <p:nvPr/>
        </p:nvSpPr>
        <p:spPr>
          <a:xfrm rot="20086497">
            <a:off x="-161925" y="457200"/>
            <a:ext cx="3160713" cy="3057525"/>
          </a:xfrm>
          <a:prstGeom prst="arc">
            <a:avLst>
              <a:gd name="adj1" fmla="val 14204055"/>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37894" name="TextBox 6"/>
          <p:cNvSpPr txBox="1">
            <a:spLocks noChangeArrowheads="1"/>
          </p:cNvSpPr>
          <p:nvPr/>
        </p:nvSpPr>
        <p:spPr bwMode="auto">
          <a:xfrm>
            <a:off x="7239000" y="1447800"/>
            <a:ext cx="1331913"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2400" b="1"/>
              <a:t>اجزاء بازار</a:t>
            </a:r>
            <a:endParaRPr lang="en-US" sz="2400" b="1"/>
          </a:p>
          <a:p>
            <a:pPr eaLnBrk="1" hangingPunct="1"/>
            <a:endParaRPr lang="en-US" sz="2400" b="1"/>
          </a:p>
        </p:txBody>
      </p:sp>
      <p:sp>
        <p:nvSpPr>
          <p:cNvPr id="37895" name="TextBox 7"/>
          <p:cNvSpPr txBox="1">
            <a:spLocks noChangeArrowheads="1"/>
          </p:cNvSpPr>
          <p:nvPr/>
        </p:nvSpPr>
        <p:spPr bwMode="auto">
          <a:xfrm>
            <a:off x="609600" y="1981200"/>
            <a:ext cx="8001000" cy="2119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lnSpc>
                <a:spcPct val="150000"/>
              </a:lnSpc>
            </a:pPr>
            <a:r>
              <a:rPr lang="fa-IR"/>
              <a:t>همانند بازار واقعی، در یک بازار الکترونیکی نیز خریداران و فروشندگان، کالاها و خدمات را در قبال پول معامله می نمایند (یا در قبال سایر کالاها و خدمات اگر تجارت متقابل باشد) اما کارها به صورت الکترونیکی انجام می شود.</a:t>
            </a:r>
            <a:endParaRPr lang="en-US"/>
          </a:p>
          <a:p>
            <a:pPr algn="r" eaLnBrk="1" hangingPunct="1">
              <a:lnSpc>
                <a:spcPct val="150000"/>
              </a:lnSpc>
            </a:pPr>
            <a:r>
              <a:rPr lang="fa-IR"/>
              <a:t>بازیگران اصلی یک بازار الکترونیکی عبارتند از: خریداران، فروشندگان، کالاها (فیزیکی یا دیجیتالی ) ، زیر ساخت، پیش خوان، واسطه ها و دیگر شرکای تجاری و سرویس های پشتیبانی.</a:t>
            </a:r>
            <a:endParaRPr lang="en-US"/>
          </a:p>
        </p:txBody>
      </p:sp>
      <p:sp>
        <p:nvSpPr>
          <p:cNvPr id="9" name="Wave 8"/>
          <p:cNvSpPr/>
          <p:nvPr/>
        </p:nvSpPr>
        <p:spPr>
          <a:xfrm>
            <a:off x="5638800" y="3810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400" b="1" dirty="0"/>
              <a:t>فصل دوم</a:t>
            </a:r>
            <a:endParaRPr lang="en-US" sz="2400" b="1"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par>
                          <p:cTn id="8" fill="hold" nodeType="afterGroup">
                            <p:stCondLst>
                              <p:cond delay="1950"/>
                            </p:stCondLst>
                            <p:childTnLst>
                              <p:par>
                                <p:cTn id="9" presetID="23" presetClass="entr" presetSubtype="16" fill="hold" grpId="0" nodeType="afterEffect">
                                  <p:stCondLst>
                                    <p:cond delay="0"/>
                                  </p:stCondLst>
                                  <p:childTnLst>
                                    <p:set>
                                      <p:cBhvr>
                                        <p:cTn id="10" dur="1" fill="hold">
                                          <p:stCondLst>
                                            <p:cond delay="0"/>
                                          </p:stCondLst>
                                        </p:cTn>
                                        <p:tgtEl>
                                          <p:spTgt spid="37894"/>
                                        </p:tgtEl>
                                        <p:attrNameLst>
                                          <p:attrName>style.visibility</p:attrName>
                                        </p:attrNameLst>
                                      </p:cBhvr>
                                      <p:to>
                                        <p:strVal val="visible"/>
                                      </p:to>
                                    </p:set>
                                    <p:anim calcmode="lin" valueType="num">
                                      <p:cBhvr>
                                        <p:cTn id="11" dur="500" fill="hold"/>
                                        <p:tgtEl>
                                          <p:spTgt spid="37894"/>
                                        </p:tgtEl>
                                        <p:attrNameLst>
                                          <p:attrName>ppt_w</p:attrName>
                                        </p:attrNameLst>
                                      </p:cBhvr>
                                      <p:tavLst>
                                        <p:tav tm="0">
                                          <p:val>
                                            <p:fltVal val="0"/>
                                          </p:val>
                                        </p:tav>
                                        <p:tav tm="100000">
                                          <p:val>
                                            <p:strVal val="#ppt_w"/>
                                          </p:val>
                                        </p:tav>
                                      </p:tavLst>
                                    </p:anim>
                                    <p:anim calcmode="lin" valueType="num">
                                      <p:cBhvr>
                                        <p:cTn id="12" dur="500" fill="hold"/>
                                        <p:tgtEl>
                                          <p:spTgt spid="37894"/>
                                        </p:tgtEl>
                                        <p:attrNameLst>
                                          <p:attrName>ppt_h</p:attrName>
                                        </p:attrNameLst>
                                      </p:cBhvr>
                                      <p:tavLst>
                                        <p:tav tm="0">
                                          <p:val>
                                            <p:fltVal val="0"/>
                                          </p:val>
                                        </p:tav>
                                        <p:tav tm="100000">
                                          <p:val>
                                            <p:strVal val="#ppt_h"/>
                                          </p:val>
                                        </p:tav>
                                      </p:tavLst>
                                    </p:anim>
                                  </p:childTnLst>
                                </p:cTn>
                              </p:par>
                            </p:childTnLst>
                          </p:cTn>
                        </p:par>
                        <p:par>
                          <p:cTn id="13" fill="hold" nodeType="afterGroup">
                            <p:stCondLst>
                              <p:cond delay="2450"/>
                            </p:stCondLst>
                            <p:childTnLst>
                              <p:par>
                                <p:cTn id="14" presetID="51" presetClass="entr" presetSubtype="0" fill="hold" grpId="0" nodeType="afterEffect">
                                  <p:stCondLst>
                                    <p:cond delay="0"/>
                                  </p:stCondLst>
                                  <p:childTnLst>
                                    <p:set>
                                      <p:cBhvr>
                                        <p:cTn id="15" dur="1" fill="hold">
                                          <p:stCondLst>
                                            <p:cond delay="0"/>
                                          </p:stCondLst>
                                        </p:cTn>
                                        <p:tgtEl>
                                          <p:spTgt spid="37895"/>
                                        </p:tgtEl>
                                        <p:attrNameLst>
                                          <p:attrName>style.visibility</p:attrName>
                                        </p:attrNameLst>
                                      </p:cBhvr>
                                      <p:to>
                                        <p:strVal val="visible"/>
                                      </p:to>
                                    </p:set>
                                    <p:animEffect transition="in" filter="fade">
                                      <p:cBhvr>
                                        <p:cTn id="16" dur="192" decel="100000"/>
                                        <p:tgtEl>
                                          <p:spTgt spid="37895"/>
                                        </p:tgtEl>
                                      </p:cBhvr>
                                    </p:animEffect>
                                    <p:animScale>
                                      <p:cBhvr>
                                        <p:cTn id="17" dur="192" decel="100000"/>
                                        <p:tgtEl>
                                          <p:spTgt spid="37895"/>
                                        </p:tgtEl>
                                      </p:cBhvr>
                                      <p:from x="10000" y="10000"/>
                                      <p:to x="200000" y="450000"/>
                                    </p:animScale>
                                    <p:animScale>
                                      <p:cBhvr>
                                        <p:cTn id="18" dur="308" accel="100000" fill="hold">
                                          <p:stCondLst>
                                            <p:cond delay="192"/>
                                          </p:stCondLst>
                                        </p:cTn>
                                        <p:tgtEl>
                                          <p:spTgt spid="37895"/>
                                        </p:tgtEl>
                                      </p:cBhvr>
                                      <p:from x="200000" y="450000"/>
                                      <p:to x="100000" y="100000"/>
                                    </p:animScale>
                                    <p:set>
                                      <p:cBhvr>
                                        <p:cTn id="19" dur="192" fill="hold"/>
                                        <p:tgtEl>
                                          <p:spTgt spid="37895"/>
                                        </p:tgtEl>
                                        <p:attrNameLst>
                                          <p:attrName>ppt_x</p:attrName>
                                        </p:attrNameLst>
                                      </p:cBhvr>
                                      <p:to>
                                        <p:strVal val="(0.5)"/>
                                      </p:to>
                                    </p:set>
                                    <p:anim from="(0.5)" to="(#ppt_x)" calcmode="lin" valueType="num">
                                      <p:cBhvr>
                                        <p:cTn id="20" dur="308" accel="100000" fill="hold">
                                          <p:stCondLst>
                                            <p:cond delay="192"/>
                                          </p:stCondLst>
                                        </p:cTn>
                                        <p:tgtEl>
                                          <p:spTgt spid="37895"/>
                                        </p:tgtEl>
                                        <p:attrNameLst>
                                          <p:attrName>ppt_x</p:attrName>
                                        </p:attrNameLst>
                                      </p:cBhvr>
                                    </p:anim>
                                    <p:set>
                                      <p:cBhvr>
                                        <p:cTn id="21" dur="192" fill="hold"/>
                                        <p:tgtEl>
                                          <p:spTgt spid="37895"/>
                                        </p:tgtEl>
                                        <p:attrNameLst>
                                          <p:attrName>ppt_y</p:attrName>
                                        </p:attrNameLst>
                                      </p:cBhvr>
                                      <p:to>
                                        <p:strVal val="(#ppt_y+0.4)"/>
                                      </p:to>
                                    </p:set>
                                    <p:anim from="(#ppt_y+0.4)" to="(#ppt_y)" calcmode="lin" valueType="num">
                                      <p:cBhvr>
                                        <p:cTn id="22" dur="308" accel="100000" fill="hold">
                                          <p:stCondLst>
                                            <p:cond delay="192"/>
                                          </p:stCondLst>
                                        </p:cTn>
                                        <p:tgtEl>
                                          <p:spTgt spid="37895"/>
                                        </p:tgtEl>
                                        <p:attrNameLst>
                                          <p:attrName>ppt_y</p:attrName>
                                        </p:attrNameLst>
                                      </p:cBhvr>
                                    </p:anim>
                                  </p:childTnLst>
                                </p:cTn>
                              </p:par>
                            </p:childTnLst>
                          </p:cTn>
                        </p:par>
                        <p:par>
                          <p:cTn id="23" fill="hold" nodeType="afterGroup">
                            <p:stCondLst>
                              <p:cond delay="2950"/>
                            </p:stCondLst>
                            <p:childTnLst>
                              <p:par>
                                <p:cTn id="24" presetID="36" presetClass="emph" presetSubtype="0" fill="hold" grpId="0" nodeType="afterEffect">
                                  <p:stCondLst>
                                    <p:cond delay="0"/>
                                  </p:stCondLst>
                                  <p:iterate type="lt">
                                    <p:tmPct val="10000"/>
                                  </p:iterate>
                                  <p:childTnLst>
                                    <p:animScale>
                                      <p:cBhvr>
                                        <p:cTn id="25" dur="250" autoRev="1" fill="hold">
                                          <p:stCondLst>
                                            <p:cond delay="0"/>
                                          </p:stCondLst>
                                        </p:cTn>
                                        <p:tgtEl>
                                          <p:spTgt spid="5"/>
                                        </p:tgtEl>
                                      </p:cBhvr>
                                      <p:to x="80000" y="100000"/>
                                    </p:animScale>
                                    <p:anim by="(#ppt_w*0.10)" calcmode="lin" valueType="num">
                                      <p:cBhvr>
                                        <p:cTn id="26" dur="250" autoRev="1" fill="hold">
                                          <p:stCondLst>
                                            <p:cond delay="0"/>
                                          </p:stCondLst>
                                        </p:cTn>
                                        <p:tgtEl>
                                          <p:spTgt spid="5"/>
                                        </p:tgtEl>
                                        <p:attrNameLst>
                                          <p:attrName>ppt_x</p:attrName>
                                        </p:attrNameLst>
                                      </p:cBhvr>
                                    </p:anim>
                                    <p:anim by="(-#ppt_w*0.10)" calcmode="lin" valueType="num">
                                      <p:cBhvr>
                                        <p:cTn id="27" dur="250" autoRev="1" fill="hold">
                                          <p:stCondLst>
                                            <p:cond delay="0"/>
                                          </p:stCondLst>
                                        </p:cTn>
                                        <p:tgtEl>
                                          <p:spTgt spid="5"/>
                                        </p:tgtEl>
                                        <p:attrNameLst>
                                          <p:attrName>ppt_y</p:attrName>
                                        </p:attrNameLst>
                                      </p:cBhvr>
                                    </p:anim>
                                    <p:animRot by="-480000">
                                      <p:cBhvr>
                                        <p:cTn id="28" dur="250" autoRev="1"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37894" grpId="0"/>
      <p:bldP spid="37895"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0"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011"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6" name="Arc 5"/>
          <p:cNvSpPr/>
          <p:nvPr/>
        </p:nvSpPr>
        <p:spPr>
          <a:xfrm rot="20086497">
            <a:off x="-161925" y="457200"/>
            <a:ext cx="3160713" cy="3057525"/>
          </a:xfrm>
          <a:prstGeom prst="arc">
            <a:avLst>
              <a:gd name="adj1" fmla="val 14204055"/>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38918" name="TextBox 6"/>
          <p:cNvSpPr txBox="1">
            <a:spLocks noChangeArrowheads="1"/>
          </p:cNvSpPr>
          <p:nvPr/>
        </p:nvSpPr>
        <p:spPr bwMode="auto">
          <a:xfrm>
            <a:off x="838200" y="1676400"/>
            <a:ext cx="7620000" cy="1287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lnSpc>
                <a:spcPct val="150000"/>
              </a:lnSpc>
            </a:pPr>
            <a:r>
              <a:rPr lang="fa-IR" b="1"/>
              <a:t>خریداران :</a:t>
            </a:r>
            <a:r>
              <a:rPr lang="fa-IR"/>
              <a:t> میلیون ها نفر که وب سایت ها را جستجو می نمایند، خریداران بالغوه کالاها و خدماتی هستند که بر روی اینترنت پیشنهاد داده می شوند یا تبلیغ می شود.</a:t>
            </a:r>
            <a:endParaRPr lang="en-US"/>
          </a:p>
          <a:p>
            <a:pPr algn="r" eaLnBrk="1" hangingPunct="1">
              <a:lnSpc>
                <a:spcPct val="150000"/>
              </a:lnSpc>
            </a:pPr>
            <a:endParaRPr lang="en-US"/>
          </a:p>
        </p:txBody>
      </p:sp>
      <p:sp>
        <p:nvSpPr>
          <p:cNvPr id="38919" name="TextBox 7"/>
          <p:cNvSpPr txBox="1">
            <a:spLocks noChangeArrowheads="1"/>
          </p:cNvSpPr>
          <p:nvPr/>
        </p:nvSpPr>
        <p:spPr bwMode="auto">
          <a:xfrm>
            <a:off x="762000" y="2590800"/>
            <a:ext cx="7772400" cy="1338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lnSpc>
                <a:spcPct val="150000"/>
              </a:lnSpc>
            </a:pPr>
            <a:r>
              <a:rPr lang="fa-IR" b="1"/>
              <a:t>فروشندگان :</a:t>
            </a:r>
            <a:r>
              <a:rPr lang="fa-IR"/>
              <a:t> صدها هزار ویترین مغازه بر روی وب وجود دارد که میلیونها محصول ( کالا یا خدمات) را پیشنهاد داده و تبلیغ می نمایند.</a:t>
            </a:r>
            <a:endParaRPr lang="en-US"/>
          </a:p>
          <a:p>
            <a:pPr algn="r" eaLnBrk="1" hangingPunct="1">
              <a:lnSpc>
                <a:spcPct val="150000"/>
              </a:lnSpc>
            </a:pPr>
            <a:endParaRPr lang="en-US"/>
          </a:p>
        </p:txBody>
      </p:sp>
      <p:sp>
        <p:nvSpPr>
          <p:cNvPr id="38920" name="TextBox 8"/>
          <p:cNvSpPr txBox="1">
            <a:spLocks noChangeArrowheads="1"/>
          </p:cNvSpPr>
          <p:nvPr/>
        </p:nvSpPr>
        <p:spPr bwMode="auto">
          <a:xfrm>
            <a:off x="914400" y="3441700"/>
            <a:ext cx="7620000" cy="300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ct val="150000"/>
              </a:lnSpc>
            </a:pPr>
            <a:r>
              <a:rPr lang="fa-IR" b="1"/>
              <a:t>محصولات:</a:t>
            </a:r>
            <a:r>
              <a:rPr lang="fa-IR"/>
              <a:t> یکی از تفاوت های اصلی مابین بازار فیزیکی و بازار الکترونیکی، امکان دیجیتالی بودن محصولات و خدمات در بازارهای الکترونیکی است اگر چه هر دو بازار می توانند محصولات فیزیکی بفروشند، بازارهای الکترونیکی می توانند </a:t>
            </a:r>
            <a:r>
              <a:rPr lang="fa-IR" b="1"/>
              <a:t>محصولات دیجیتال </a:t>
            </a:r>
            <a:r>
              <a:rPr lang="fa-IR"/>
              <a:t>نیز بفزوشند که در واقع محصولاتی هستند که می توانند به شکل دیجیتالی تبدیل شده و بر روی اینترنت تحویل شوند. </a:t>
            </a:r>
            <a:r>
              <a:rPr lang="fa-IR" b="1"/>
              <a:t>در محصولات دیجیتالی، </a:t>
            </a:r>
            <a:r>
              <a:rPr lang="fa-IR"/>
              <a:t>بیشتر هزینه ها ثابت بوده و هزینه های متغیر بسیار کم باشند</a:t>
            </a:r>
            <a:r>
              <a:rPr lang="fa-IR" b="1"/>
              <a:t>.</a:t>
            </a:r>
            <a:r>
              <a:rPr lang="fa-IR"/>
              <a:t> لذا اگر حجم و مقدار افزایش یابد چون هزینه پابت آنها پرداخت شده است، سود، با شیب زیادی افزایش خواهد یافت .</a:t>
            </a:r>
            <a:endParaRPr lang="en-US"/>
          </a:p>
          <a:p>
            <a:pPr algn="just" eaLnBrk="1" hangingPunct="1">
              <a:lnSpc>
                <a:spcPct val="150000"/>
              </a:lnSpc>
            </a:pPr>
            <a:endParaRPr lang="en-US"/>
          </a:p>
        </p:txBody>
      </p:sp>
      <p:sp>
        <p:nvSpPr>
          <p:cNvPr id="10" name="Wave 9"/>
          <p:cNvSpPr/>
          <p:nvPr/>
        </p:nvSpPr>
        <p:spPr>
          <a:xfrm>
            <a:off x="5638800" y="3810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400" b="1" dirty="0"/>
              <a:t>فصل دوم</a:t>
            </a:r>
            <a:endParaRPr lang="en-US" sz="2400" b="1"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par>
                          <p:cTn id="8" fill="hold" nodeType="afterGroup">
                            <p:stCondLst>
                              <p:cond delay="500"/>
                            </p:stCondLst>
                            <p:childTnLst>
                              <p:par>
                                <p:cTn id="9" presetID="52" presetClass="entr" presetSubtype="0" fill="hold" grpId="0" nodeType="afterEffect">
                                  <p:stCondLst>
                                    <p:cond delay="0"/>
                                  </p:stCondLst>
                                  <p:childTnLst>
                                    <p:set>
                                      <p:cBhvr>
                                        <p:cTn id="10" dur="1" fill="hold">
                                          <p:stCondLst>
                                            <p:cond delay="0"/>
                                          </p:stCondLst>
                                        </p:cTn>
                                        <p:tgtEl>
                                          <p:spTgt spid="38918"/>
                                        </p:tgtEl>
                                        <p:attrNameLst>
                                          <p:attrName>style.visibility</p:attrName>
                                        </p:attrNameLst>
                                      </p:cBhvr>
                                      <p:to>
                                        <p:strVal val="visible"/>
                                      </p:to>
                                    </p:set>
                                    <p:animScale>
                                      <p:cBhvr>
                                        <p:cTn id="11" dur="500" decel="50000" fill="hold">
                                          <p:stCondLst>
                                            <p:cond delay="0"/>
                                          </p:stCondLst>
                                        </p:cTn>
                                        <p:tgtEl>
                                          <p:spTgt spid="3891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2" dur="500" decel="50000" fill="hold">
                                          <p:stCondLst>
                                            <p:cond delay="0"/>
                                          </p:stCondLst>
                                        </p:cTn>
                                        <p:tgtEl>
                                          <p:spTgt spid="38918"/>
                                        </p:tgtEl>
                                        <p:attrNameLst>
                                          <p:attrName>ppt_x</p:attrName>
                                          <p:attrName>ppt_y</p:attrName>
                                        </p:attrNameLst>
                                      </p:cBhvr>
                                    </p:animMotion>
                                    <p:animEffect transition="in" filter="fade">
                                      <p:cBhvr>
                                        <p:cTn id="13" dur="500"/>
                                        <p:tgtEl>
                                          <p:spTgt spid="38918"/>
                                        </p:tgtEl>
                                      </p:cBhvr>
                                    </p:animEffect>
                                  </p:childTnLst>
                                </p:cTn>
                              </p:par>
                            </p:childTnLst>
                          </p:cTn>
                        </p:par>
                        <p:par>
                          <p:cTn id="14" fill="hold" nodeType="afterGroup">
                            <p:stCondLst>
                              <p:cond delay="1000"/>
                            </p:stCondLst>
                            <p:childTnLst>
                              <p:par>
                                <p:cTn id="15" presetID="52" presetClass="entr" presetSubtype="0" fill="hold" grpId="0" nodeType="afterEffect">
                                  <p:stCondLst>
                                    <p:cond delay="0"/>
                                  </p:stCondLst>
                                  <p:childTnLst>
                                    <p:set>
                                      <p:cBhvr>
                                        <p:cTn id="16" dur="1" fill="hold">
                                          <p:stCondLst>
                                            <p:cond delay="0"/>
                                          </p:stCondLst>
                                        </p:cTn>
                                        <p:tgtEl>
                                          <p:spTgt spid="38919"/>
                                        </p:tgtEl>
                                        <p:attrNameLst>
                                          <p:attrName>style.visibility</p:attrName>
                                        </p:attrNameLst>
                                      </p:cBhvr>
                                      <p:to>
                                        <p:strVal val="visible"/>
                                      </p:to>
                                    </p:set>
                                    <p:animScale>
                                      <p:cBhvr>
                                        <p:cTn id="17" dur="1000" decel="50000" fill="hold">
                                          <p:stCondLst>
                                            <p:cond delay="0"/>
                                          </p:stCondLst>
                                        </p:cTn>
                                        <p:tgtEl>
                                          <p:spTgt spid="38919"/>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8" dur="1000" decel="50000" fill="hold">
                                          <p:stCondLst>
                                            <p:cond delay="0"/>
                                          </p:stCondLst>
                                        </p:cTn>
                                        <p:tgtEl>
                                          <p:spTgt spid="38919"/>
                                        </p:tgtEl>
                                        <p:attrNameLst>
                                          <p:attrName>ppt_x</p:attrName>
                                          <p:attrName>ppt_y</p:attrName>
                                        </p:attrNameLst>
                                      </p:cBhvr>
                                    </p:animMotion>
                                    <p:animEffect transition="in" filter="fade">
                                      <p:cBhvr>
                                        <p:cTn id="19" dur="1000"/>
                                        <p:tgtEl>
                                          <p:spTgt spid="38919"/>
                                        </p:tgtEl>
                                      </p:cBhvr>
                                    </p:animEffect>
                                  </p:childTnLst>
                                </p:cTn>
                              </p:par>
                            </p:childTnLst>
                          </p:cTn>
                        </p:par>
                        <p:par>
                          <p:cTn id="20" fill="hold" nodeType="afterGroup">
                            <p:stCondLst>
                              <p:cond delay="2000"/>
                            </p:stCondLst>
                            <p:childTnLst>
                              <p:par>
                                <p:cTn id="21" presetID="52" presetClass="entr" presetSubtype="0" fill="hold" grpId="0" nodeType="afterEffect">
                                  <p:stCondLst>
                                    <p:cond delay="0"/>
                                  </p:stCondLst>
                                  <p:childTnLst>
                                    <p:set>
                                      <p:cBhvr>
                                        <p:cTn id="22" dur="1" fill="hold">
                                          <p:stCondLst>
                                            <p:cond delay="0"/>
                                          </p:stCondLst>
                                        </p:cTn>
                                        <p:tgtEl>
                                          <p:spTgt spid="38920"/>
                                        </p:tgtEl>
                                        <p:attrNameLst>
                                          <p:attrName>style.visibility</p:attrName>
                                        </p:attrNameLst>
                                      </p:cBhvr>
                                      <p:to>
                                        <p:strVal val="visible"/>
                                      </p:to>
                                    </p:set>
                                    <p:animScale>
                                      <p:cBhvr>
                                        <p:cTn id="23" dur="500" decel="50000" fill="hold">
                                          <p:stCondLst>
                                            <p:cond delay="0"/>
                                          </p:stCondLst>
                                        </p:cTn>
                                        <p:tgtEl>
                                          <p:spTgt spid="38920"/>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4" dur="500" decel="50000" fill="hold">
                                          <p:stCondLst>
                                            <p:cond delay="0"/>
                                          </p:stCondLst>
                                        </p:cTn>
                                        <p:tgtEl>
                                          <p:spTgt spid="38920"/>
                                        </p:tgtEl>
                                        <p:attrNameLst>
                                          <p:attrName>ppt_x</p:attrName>
                                          <p:attrName>ppt_y</p:attrName>
                                        </p:attrNameLst>
                                      </p:cBhvr>
                                    </p:animMotion>
                                    <p:animEffect transition="in" filter="fade">
                                      <p:cBhvr>
                                        <p:cTn id="25" dur="500"/>
                                        <p:tgtEl>
                                          <p:spTgt spid="38920"/>
                                        </p:tgtEl>
                                      </p:cBhvr>
                                    </p:animEffect>
                                  </p:childTnLst>
                                </p:cTn>
                              </p:par>
                            </p:childTnLst>
                          </p:cTn>
                        </p:par>
                        <p:par>
                          <p:cTn id="26" fill="hold" nodeType="afterGroup">
                            <p:stCondLst>
                              <p:cond delay="2500"/>
                            </p:stCondLst>
                            <p:childTnLst>
                              <p:par>
                                <p:cTn id="27" presetID="36" presetClass="emph" presetSubtype="0" fill="hold" grpId="0" nodeType="afterEffect">
                                  <p:stCondLst>
                                    <p:cond delay="0"/>
                                  </p:stCondLst>
                                  <p:iterate type="lt">
                                    <p:tmPct val="10000"/>
                                  </p:iterate>
                                  <p:childTnLst>
                                    <p:animScale>
                                      <p:cBhvr>
                                        <p:cTn id="28" dur="250" autoRev="1" fill="hold">
                                          <p:stCondLst>
                                            <p:cond delay="0"/>
                                          </p:stCondLst>
                                        </p:cTn>
                                        <p:tgtEl>
                                          <p:spTgt spid="5"/>
                                        </p:tgtEl>
                                      </p:cBhvr>
                                      <p:to x="80000" y="100000"/>
                                    </p:animScale>
                                    <p:anim by="(#ppt_w*0.10)" calcmode="lin" valueType="num">
                                      <p:cBhvr>
                                        <p:cTn id="29" dur="250" autoRev="1" fill="hold">
                                          <p:stCondLst>
                                            <p:cond delay="0"/>
                                          </p:stCondLst>
                                        </p:cTn>
                                        <p:tgtEl>
                                          <p:spTgt spid="5"/>
                                        </p:tgtEl>
                                        <p:attrNameLst>
                                          <p:attrName>ppt_x</p:attrName>
                                        </p:attrNameLst>
                                      </p:cBhvr>
                                    </p:anim>
                                    <p:anim by="(-#ppt_w*0.10)" calcmode="lin" valueType="num">
                                      <p:cBhvr>
                                        <p:cTn id="30" dur="250" autoRev="1" fill="hold">
                                          <p:stCondLst>
                                            <p:cond delay="0"/>
                                          </p:stCondLst>
                                        </p:cTn>
                                        <p:tgtEl>
                                          <p:spTgt spid="5"/>
                                        </p:tgtEl>
                                        <p:attrNameLst>
                                          <p:attrName>ppt_y</p:attrName>
                                        </p:attrNameLst>
                                      </p:cBhvr>
                                    </p:anim>
                                    <p:animRot by="-480000">
                                      <p:cBhvr>
                                        <p:cTn id="31" dur="250" autoRev="1"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38918" grpId="0"/>
      <p:bldP spid="38919" grpId="0"/>
      <p:bldP spid="38920"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3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6" name="Arc 5"/>
          <p:cNvSpPr/>
          <p:nvPr/>
        </p:nvSpPr>
        <p:spPr>
          <a:xfrm rot="20086497">
            <a:off x="-161925" y="457200"/>
            <a:ext cx="3160713" cy="3057525"/>
          </a:xfrm>
          <a:prstGeom prst="arc">
            <a:avLst>
              <a:gd name="adj1" fmla="val 14884076"/>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7" name="Wave 6"/>
          <p:cNvSpPr/>
          <p:nvPr/>
        </p:nvSpPr>
        <p:spPr>
          <a:xfrm>
            <a:off x="5638800" y="3810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400" b="1" dirty="0"/>
              <a:t>فصل دوم</a:t>
            </a:r>
            <a:endParaRPr lang="en-US" sz="2400" b="1" dirty="0"/>
          </a:p>
        </p:txBody>
      </p:sp>
      <p:graphicFrame>
        <p:nvGraphicFramePr>
          <p:cNvPr id="8" name="Table 7"/>
          <p:cNvGraphicFramePr>
            <a:graphicFrameLocks noGrp="1"/>
          </p:cNvGraphicFramePr>
          <p:nvPr/>
        </p:nvGraphicFramePr>
        <p:xfrm>
          <a:off x="1524000" y="1600200"/>
          <a:ext cx="6400800" cy="3992563"/>
        </p:xfrm>
        <a:graphic>
          <a:graphicData uri="http://schemas.openxmlformats.org/drawingml/2006/table">
            <a:tbl>
              <a:tblPr rtl="1"/>
              <a:tblGrid>
                <a:gridCol w="2447925">
                  <a:extLst>
                    <a:ext uri="{9D8B030D-6E8A-4147-A177-3AD203B41FA5}">
                      <a16:colId xmlns:a16="http://schemas.microsoft.com/office/drawing/2014/main" val="20000"/>
                    </a:ext>
                  </a:extLst>
                </a:gridCol>
                <a:gridCol w="1976437">
                  <a:extLst>
                    <a:ext uri="{9D8B030D-6E8A-4147-A177-3AD203B41FA5}">
                      <a16:colId xmlns:a16="http://schemas.microsoft.com/office/drawing/2014/main" val="20001"/>
                    </a:ext>
                  </a:extLst>
                </a:gridCol>
                <a:gridCol w="1976438">
                  <a:extLst>
                    <a:ext uri="{9D8B030D-6E8A-4147-A177-3AD203B41FA5}">
                      <a16:colId xmlns:a16="http://schemas.microsoft.com/office/drawing/2014/main" val="20002"/>
                    </a:ext>
                  </a:extLst>
                </a:gridCol>
              </a:tblGrid>
              <a:tr h="368300">
                <a:tc>
                  <a:txBody>
                    <a:bodyPr/>
                    <a:lstStyle>
                      <a:lvl1pPr marL="457200" eaLnBrk="0" hangingPunct="0">
                        <a:spcBef>
                          <a:spcPts val="250"/>
                        </a:spcBef>
                        <a:buClr>
                          <a:schemeClr val="accent1"/>
                        </a:buClr>
                        <a:buSzPct val="80000"/>
                        <a:buFont typeface="Wingdings 2" panose="05020102010507070707" pitchFamily="18" charset="2"/>
                        <a:defRPr sz="2400">
                          <a:solidFill>
                            <a:schemeClr val="tx1"/>
                          </a:solidFill>
                          <a:latin typeface="Verdana" panose="020B0604030504040204" pitchFamily="34" charset="0"/>
                          <a:cs typeface="Tahoma" panose="020B0604030504040204" pitchFamily="34" charset="0"/>
                        </a:defRPr>
                      </a:lvl1pPr>
                      <a:lvl2pPr marL="742950" indent="-285750" eaLnBrk="0" hangingPunct="0">
                        <a:spcBef>
                          <a:spcPts val="250"/>
                        </a:spcBef>
                        <a:buClr>
                          <a:schemeClr val="accent1"/>
                        </a:buClr>
                        <a:buSzPct val="100000"/>
                        <a:buFont typeface="Verdana" panose="020B0604030504040204" pitchFamily="34" charset="0"/>
                        <a:defRPr sz="2000">
                          <a:solidFill>
                            <a:schemeClr val="tx1"/>
                          </a:solidFill>
                          <a:latin typeface="Verdana" panose="020B0604030504040204" pitchFamily="34" charset="0"/>
                          <a:cs typeface="Tahoma" panose="020B0604030504040204" pitchFamily="34" charset="0"/>
                        </a:defRPr>
                      </a:lvl2pPr>
                      <a:lvl3pPr marL="1143000" indent="-228600" eaLnBrk="0" hangingPunct="0">
                        <a:spcBef>
                          <a:spcPts val="250"/>
                        </a:spcBef>
                        <a:buClr>
                          <a:srgbClr val="E93F35"/>
                        </a:buClr>
                        <a:buSzPct val="100000"/>
                        <a:buFont typeface="Wingdings 2" panose="05020102010507070707" pitchFamily="18" charset="2"/>
                        <a:defRPr sz="2000">
                          <a:solidFill>
                            <a:schemeClr val="tx1"/>
                          </a:solidFill>
                          <a:latin typeface="Verdana" panose="020B0604030504040204" pitchFamily="34" charset="0"/>
                          <a:cs typeface="Tahoma" panose="020B0604030504040204" pitchFamily="34" charset="0"/>
                        </a:defRPr>
                      </a:lvl3pPr>
                      <a:lvl4pPr marL="1600200" indent="-228600" eaLnBrk="0" hangingPunct="0">
                        <a:spcBef>
                          <a:spcPts val="225"/>
                        </a:spcBef>
                        <a:buClr>
                          <a:srgbClr val="E93F35"/>
                        </a:buClr>
                        <a:buSzPct val="112000"/>
                        <a:buFont typeface="Verdana" panose="020B0604030504040204" pitchFamily="34" charset="0"/>
                        <a:defRPr sz="1700">
                          <a:solidFill>
                            <a:schemeClr val="tx1"/>
                          </a:solidFill>
                          <a:latin typeface="Verdana" panose="020B0604030504040204" pitchFamily="34" charset="0"/>
                          <a:cs typeface="Tahoma" panose="020B0604030504040204" pitchFamily="34" charset="0"/>
                        </a:defRPr>
                      </a:lvl4pPr>
                      <a:lvl5pPr marL="2057400" indent="-228600" eaLnBrk="0" hangingPunct="0">
                        <a:spcBef>
                          <a:spcPts val="250"/>
                        </a:spcBef>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5pPr>
                      <a:lvl6pPr marL="25146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6pPr>
                      <a:lvl7pPr marL="29718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7pPr>
                      <a:lvl8pPr marL="34290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8pPr>
                      <a:lvl9pPr marL="38862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9pPr>
                    </a:lstStyle>
                    <a:p>
                      <a:pPr marL="457200" marR="0" lvl="0" indent="0" algn="r" defTabSz="914400" rtl="1" eaLnBrk="1" fontAlgn="base" latinLnBrk="0" hangingPunct="1">
                        <a:lnSpc>
                          <a:spcPct val="115000"/>
                        </a:lnSpc>
                        <a:spcBef>
                          <a:spcPct val="0"/>
                        </a:spcBef>
                        <a:spcAft>
                          <a:spcPct val="0"/>
                        </a:spcAft>
                        <a:buClrTx/>
                        <a:buSzTx/>
                        <a:buFontTx/>
                        <a:buNone/>
                        <a:tabLst/>
                      </a:pPr>
                      <a:r>
                        <a:rPr kumimoji="0" lang="fa-IR"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اطلاعات و محصولات سرگرم کننده</a:t>
                      </a:r>
                      <a:endParaRPr kumimoji="0" lang="en-US" sz="8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txBody>
                  <a:tcPr marL="52271" marR="5227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FBFBF"/>
                    </a:solidFill>
                  </a:tcPr>
                </a:tc>
                <a:tc>
                  <a:txBody>
                    <a:bodyPr/>
                    <a:lstStyle>
                      <a:lvl1pPr marL="457200" eaLnBrk="0" hangingPunct="0">
                        <a:spcBef>
                          <a:spcPts val="250"/>
                        </a:spcBef>
                        <a:buClr>
                          <a:schemeClr val="accent1"/>
                        </a:buClr>
                        <a:buSzPct val="80000"/>
                        <a:buFont typeface="Wingdings 2" panose="05020102010507070707" pitchFamily="18" charset="2"/>
                        <a:defRPr sz="2400">
                          <a:solidFill>
                            <a:schemeClr val="tx1"/>
                          </a:solidFill>
                          <a:latin typeface="Verdana" panose="020B0604030504040204" pitchFamily="34" charset="0"/>
                          <a:cs typeface="Tahoma" panose="020B0604030504040204" pitchFamily="34" charset="0"/>
                        </a:defRPr>
                      </a:lvl1pPr>
                      <a:lvl2pPr marL="742950" indent="-285750" eaLnBrk="0" hangingPunct="0">
                        <a:spcBef>
                          <a:spcPts val="250"/>
                        </a:spcBef>
                        <a:buClr>
                          <a:schemeClr val="accent1"/>
                        </a:buClr>
                        <a:buSzPct val="100000"/>
                        <a:buFont typeface="Verdana" panose="020B0604030504040204" pitchFamily="34" charset="0"/>
                        <a:defRPr sz="2000">
                          <a:solidFill>
                            <a:schemeClr val="tx1"/>
                          </a:solidFill>
                          <a:latin typeface="Verdana" panose="020B0604030504040204" pitchFamily="34" charset="0"/>
                          <a:cs typeface="Tahoma" panose="020B0604030504040204" pitchFamily="34" charset="0"/>
                        </a:defRPr>
                      </a:lvl2pPr>
                      <a:lvl3pPr marL="1143000" indent="-228600" eaLnBrk="0" hangingPunct="0">
                        <a:spcBef>
                          <a:spcPts val="250"/>
                        </a:spcBef>
                        <a:buClr>
                          <a:srgbClr val="E93F35"/>
                        </a:buClr>
                        <a:buSzPct val="100000"/>
                        <a:buFont typeface="Wingdings 2" panose="05020102010507070707" pitchFamily="18" charset="2"/>
                        <a:defRPr sz="2000">
                          <a:solidFill>
                            <a:schemeClr val="tx1"/>
                          </a:solidFill>
                          <a:latin typeface="Verdana" panose="020B0604030504040204" pitchFamily="34" charset="0"/>
                          <a:cs typeface="Tahoma" panose="020B0604030504040204" pitchFamily="34" charset="0"/>
                        </a:defRPr>
                      </a:lvl3pPr>
                      <a:lvl4pPr marL="1600200" indent="-228600" eaLnBrk="0" hangingPunct="0">
                        <a:spcBef>
                          <a:spcPts val="225"/>
                        </a:spcBef>
                        <a:buClr>
                          <a:srgbClr val="E93F35"/>
                        </a:buClr>
                        <a:buSzPct val="112000"/>
                        <a:buFont typeface="Verdana" panose="020B0604030504040204" pitchFamily="34" charset="0"/>
                        <a:defRPr sz="1700">
                          <a:solidFill>
                            <a:schemeClr val="tx1"/>
                          </a:solidFill>
                          <a:latin typeface="Verdana" panose="020B0604030504040204" pitchFamily="34" charset="0"/>
                          <a:cs typeface="Tahoma" panose="020B0604030504040204" pitchFamily="34" charset="0"/>
                        </a:defRPr>
                      </a:lvl4pPr>
                      <a:lvl5pPr marL="2057400" indent="-228600" eaLnBrk="0" hangingPunct="0">
                        <a:spcBef>
                          <a:spcPts val="250"/>
                        </a:spcBef>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5pPr>
                      <a:lvl6pPr marL="25146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6pPr>
                      <a:lvl7pPr marL="29718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7pPr>
                      <a:lvl8pPr marL="34290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8pPr>
                      <a:lvl9pPr marL="38862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9pPr>
                    </a:lstStyle>
                    <a:p>
                      <a:pPr marL="457200" marR="0" lvl="0" indent="0" algn="r" defTabSz="914400" rtl="1" eaLnBrk="1" fontAlgn="base" latinLnBrk="0" hangingPunct="1">
                        <a:lnSpc>
                          <a:spcPct val="115000"/>
                        </a:lnSpc>
                        <a:spcBef>
                          <a:spcPct val="0"/>
                        </a:spcBef>
                        <a:spcAft>
                          <a:spcPct val="0"/>
                        </a:spcAft>
                        <a:buClrTx/>
                        <a:buSzTx/>
                        <a:buFontTx/>
                        <a:buNone/>
                        <a:tabLst/>
                      </a:pPr>
                      <a:r>
                        <a:rPr kumimoji="0" lang="fa-IR"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نشانه ها، علائم و مفاهیم</a:t>
                      </a:r>
                      <a:endParaRPr kumimoji="0" lang="en-US" sz="8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txBody>
                  <a:tcPr marL="52271" marR="5227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FBFBF"/>
                    </a:solidFill>
                  </a:tcPr>
                </a:tc>
                <a:tc>
                  <a:txBody>
                    <a:bodyPr/>
                    <a:lstStyle>
                      <a:lvl1pPr marL="457200" eaLnBrk="0" hangingPunct="0">
                        <a:spcBef>
                          <a:spcPts val="250"/>
                        </a:spcBef>
                        <a:buClr>
                          <a:schemeClr val="accent1"/>
                        </a:buClr>
                        <a:buSzPct val="80000"/>
                        <a:buFont typeface="Wingdings 2" panose="05020102010507070707" pitchFamily="18" charset="2"/>
                        <a:defRPr sz="2400">
                          <a:solidFill>
                            <a:schemeClr val="tx1"/>
                          </a:solidFill>
                          <a:latin typeface="Verdana" panose="020B0604030504040204" pitchFamily="34" charset="0"/>
                          <a:cs typeface="Tahoma" panose="020B0604030504040204" pitchFamily="34" charset="0"/>
                        </a:defRPr>
                      </a:lvl1pPr>
                      <a:lvl2pPr marL="742950" indent="-285750" eaLnBrk="0" hangingPunct="0">
                        <a:spcBef>
                          <a:spcPts val="250"/>
                        </a:spcBef>
                        <a:buClr>
                          <a:schemeClr val="accent1"/>
                        </a:buClr>
                        <a:buSzPct val="100000"/>
                        <a:buFont typeface="Verdana" panose="020B0604030504040204" pitchFamily="34" charset="0"/>
                        <a:defRPr sz="2000">
                          <a:solidFill>
                            <a:schemeClr val="tx1"/>
                          </a:solidFill>
                          <a:latin typeface="Verdana" panose="020B0604030504040204" pitchFamily="34" charset="0"/>
                          <a:cs typeface="Tahoma" panose="020B0604030504040204" pitchFamily="34" charset="0"/>
                        </a:defRPr>
                      </a:lvl2pPr>
                      <a:lvl3pPr marL="1143000" indent="-228600" eaLnBrk="0" hangingPunct="0">
                        <a:spcBef>
                          <a:spcPts val="250"/>
                        </a:spcBef>
                        <a:buClr>
                          <a:srgbClr val="E93F35"/>
                        </a:buClr>
                        <a:buSzPct val="100000"/>
                        <a:buFont typeface="Wingdings 2" panose="05020102010507070707" pitchFamily="18" charset="2"/>
                        <a:defRPr sz="2000">
                          <a:solidFill>
                            <a:schemeClr val="tx1"/>
                          </a:solidFill>
                          <a:latin typeface="Verdana" panose="020B0604030504040204" pitchFamily="34" charset="0"/>
                          <a:cs typeface="Tahoma" panose="020B0604030504040204" pitchFamily="34" charset="0"/>
                        </a:defRPr>
                      </a:lvl3pPr>
                      <a:lvl4pPr marL="1600200" indent="-228600" eaLnBrk="0" hangingPunct="0">
                        <a:spcBef>
                          <a:spcPts val="225"/>
                        </a:spcBef>
                        <a:buClr>
                          <a:srgbClr val="E93F35"/>
                        </a:buClr>
                        <a:buSzPct val="112000"/>
                        <a:buFont typeface="Verdana" panose="020B0604030504040204" pitchFamily="34" charset="0"/>
                        <a:defRPr sz="1700">
                          <a:solidFill>
                            <a:schemeClr val="tx1"/>
                          </a:solidFill>
                          <a:latin typeface="Verdana" panose="020B0604030504040204" pitchFamily="34" charset="0"/>
                          <a:cs typeface="Tahoma" panose="020B0604030504040204" pitchFamily="34" charset="0"/>
                        </a:defRPr>
                      </a:lvl4pPr>
                      <a:lvl5pPr marL="2057400" indent="-228600" eaLnBrk="0" hangingPunct="0">
                        <a:spcBef>
                          <a:spcPts val="250"/>
                        </a:spcBef>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5pPr>
                      <a:lvl6pPr marL="25146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6pPr>
                      <a:lvl7pPr marL="29718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7pPr>
                      <a:lvl8pPr marL="34290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8pPr>
                      <a:lvl9pPr marL="38862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9pPr>
                    </a:lstStyle>
                    <a:p>
                      <a:pPr marL="457200" marR="0" lvl="0" indent="0" algn="just" defTabSz="914400" rtl="1" eaLnBrk="1" fontAlgn="base" latinLnBrk="0" hangingPunct="1">
                        <a:lnSpc>
                          <a:spcPct val="115000"/>
                        </a:lnSpc>
                        <a:spcBef>
                          <a:spcPct val="0"/>
                        </a:spcBef>
                        <a:spcAft>
                          <a:spcPts val="1000"/>
                        </a:spcAft>
                        <a:buClrTx/>
                        <a:buSzTx/>
                        <a:buFontTx/>
                        <a:buNone/>
                        <a:tabLst/>
                      </a:pPr>
                      <a:r>
                        <a:rPr kumimoji="0" lang="fa-IR" sz="11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فرآیندها و خدمات</a:t>
                      </a:r>
                      <a:endParaRPr kumimoji="0" lang="en-US" sz="8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txBody>
                  <a:tcPr marL="52271" marR="5227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FBFBF"/>
                    </a:solidFill>
                  </a:tcPr>
                </a:tc>
                <a:extLst>
                  <a:ext uri="{0D108BD9-81ED-4DB2-BD59-A6C34878D82A}">
                    <a16:rowId xmlns:a16="http://schemas.microsoft.com/office/drawing/2014/main" val="10000"/>
                  </a:ext>
                </a:extLst>
              </a:tr>
              <a:tr h="3624263">
                <a:tc>
                  <a:txBody>
                    <a:bodyPr/>
                    <a:lstStyle>
                      <a:lvl1pPr marL="342900" indent="-342900" eaLnBrk="0" hangingPunct="0">
                        <a:spcBef>
                          <a:spcPts val="250"/>
                        </a:spcBef>
                        <a:buClr>
                          <a:schemeClr val="accent1"/>
                        </a:buClr>
                        <a:buSzPct val="80000"/>
                        <a:buFont typeface="Wingdings 2" panose="05020102010507070707" pitchFamily="18" charset="2"/>
                        <a:defRPr sz="2400">
                          <a:solidFill>
                            <a:schemeClr val="tx1"/>
                          </a:solidFill>
                          <a:latin typeface="Verdana" panose="020B0604030504040204" pitchFamily="34" charset="0"/>
                          <a:cs typeface="Tahoma" panose="020B0604030504040204" pitchFamily="34" charset="0"/>
                        </a:defRPr>
                      </a:lvl1pPr>
                      <a:lvl2pPr marL="742950" indent="-285750" eaLnBrk="0" hangingPunct="0">
                        <a:spcBef>
                          <a:spcPts val="250"/>
                        </a:spcBef>
                        <a:buClr>
                          <a:schemeClr val="accent1"/>
                        </a:buClr>
                        <a:buSzPct val="100000"/>
                        <a:buFont typeface="Verdana" panose="020B0604030504040204" pitchFamily="34" charset="0"/>
                        <a:defRPr sz="2000">
                          <a:solidFill>
                            <a:schemeClr val="tx1"/>
                          </a:solidFill>
                          <a:latin typeface="Verdana" panose="020B0604030504040204" pitchFamily="34" charset="0"/>
                          <a:cs typeface="Tahoma" panose="020B0604030504040204" pitchFamily="34" charset="0"/>
                        </a:defRPr>
                      </a:lvl2pPr>
                      <a:lvl3pPr marL="1143000" indent="-228600" eaLnBrk="0" hangingPunct="0">
                        <a:spcBef>
                          <a:spcPts val="250"/>
                        </a:spcBef>
                        <a:buClr>
                          <a:srgbClr val="E93F35"/>
                        </a:buClr>
                        <a:buSzPct val="100000"/>
                        <a:buFont typeface="Wingdings 2" panose="05020102010507070707" pitchFamily="18" charset="2"/>
                        <a:defRPr sz="2000">
                          <a:solidFill>
                            <a:schemeClr val="tx1"/>
                          </a:solidFill>
                          <a:latin typeface="Verdana" panose="020B0604030504040204" pitchFamily="34" charset="0"/>
                          <a:cs typeface="Tahoma" panose="020B0604030504040204" pitchFamily="34" charset="0"/>
                        </a:defRPr>
                      </a:lvl3pPr>
                      <a:lvl4pPr marL="1600200" indent="-228600" eaLnBrk="0" hangingPunct="0">
                        <a:spcBef>
                          <a:spcPts val="225"/>
                        </a:spcBef>
                        <a:buClr>
                          <a:srgbClr val="E93F35"/>
                        </a:buClr>
                        <a:buSzPct val="112000"/>
                        <a:buFont typeface="Verdana" panose="020B0604030504040204" pitchFamily="34" charset="0"/>
                        <a:defRPr sz="1700">
                          <a:solidFill>
                            <a:schemeClr val="tx1"/>
                          </a:solidFill>
                          <a:latin typeface="Verdana" panose="020B0604030504040204" pitchFamily="34" charset="0"/>
                          <a:cs typeface="Tahoma" panose="020B0604030504040204" pitchFamily="34" charset="0"/>
                        </a:defRPr>
                      </a:lvl4pPr>
                      <a:lvl5pPr marL="2057400" indent="-228600" eaLnBrk="0" hangingPunct="0">
                        <a:spcBef>
                          <a:spcPts val="250"/>
                        </a:spcBef>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5pPr>
                      <a:lvl6pPr marL="25146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6pPr>
                      <a:lvl7pPr marL="29718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7pPr>
                      <a:lvl8pPr marL="34290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8pPr>
                      <a:lvl9pPr marL="38862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9pPr>
                    </a:lstStyle>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pPr>
                      <a:r>
                        <a:rPr kumimoji="0" lang="fa-IR" sz="9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مستندات مبتنی بر کاغذ: کتابها، روزنامه ها مجلات، کوپنهای فروشگاه، بروشورهای بازاریابی، خبرنامه، تحقیقات و مطالب آموزشی</a:t>
                      </a:r>
                      <a:endParaRPr kumimoji="0" lang="en-US" sz="8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pPr>
                      <a:r>
                        <a:rPr kumimoji="0" lang="fa-IR" sz="9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اطلاعات محصو.ل: مشخصات محصول، کاتالوگ، دستورالعمل راهنمای آموزشی فروش</a:t>
                      </a:r>
                      <a:endParaRPr kumimoji="0" lang="en-US" sz="8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pPr>
                      <a:r>
                        <a:rPr kumimoji="0" lang="fa-IR" sz="9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نمودارها: تصاویر، کارت پستال، تقویم ها، نقشه ها، پوستر،اشعه </a:t>
                      </a:r>
                      <a:r>
                        <a:rPr kumimoji="0" lang="en-US" sz="9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x</a:t>
                      </a:r>
                      <a:r>
                        <a:rPr kumimoji="0" lang="en-US" sz="9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endParaRPr kumimoji="0" lang="en-US" sz="8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pPr>
                      <a:r>
                        <a:rPr kumimoji="0" lang="fa-IR" sz="9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محصولات صوتی: ضبط موسیقی، سخنرانی، کنفرانس</a:t>
                      </a:r>
                      <a:endParaRPr kumimoji="0" lang="en-US" sz="8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pPr>
                      <a:r>
                        <a:rPr kumimoji="0" lang="fa-IR" sz="9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محصولات تصویری: فیلم، برنامه تلویزیونی، کلیپ ویدئویی</a:t>
                      </a:r>
                      <a:endParaRPr kumimoji="0" lang="en-US" sz="8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pPr>
                      <a:r>
                        <a:rPr kumimoji="0" lang="fa-IR" sz="9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نرم افزار: برنامه ها، بازیها، ابزار توسعه</a:t>
                      </a:r>
                      <a:endParaRPr kumimoji="0" lang="en-US" sz="8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txBody>
                  <a:tcPr marL="52271" marR="5227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ts val="250"/>
                        </a:spcBef>
                        <a:buClr>
                          <a:schemeClr val="accent1"/>
                        </a:buClr>
                        <a:buSzPct val="80000"/>
                        <a:buFont typeface="Wingdings 2" panose="05020102010507070707" pitchFamily="18" charset="2"/>
                        <a:defRPr sz="2400">
                          <a:solidFill>
                            <a:schemeClr val="tx1"/>
                          </a:solidFill>
                          <a:latin typeface="Verdana" panose="020B0604030504040204" pitchFamily="34" charset="0"/>
                          <a:cs typeface="Tahoma" panose="020B0604030504040204" pitchFamily="34" charset="0"/>
                        </a:defRPr>
                      </a:lvl1pPr>
                      <a:lvl2pPr marL="742950" indent="-285750" eaLnBrk="0" hangingPunct="0">
                        <a:spcBef>
                          <a:spcPts val="250"/>
                        </a:spcBef>
                        <a:buClr>
                          <a:schemeClr val="accent1"/>
                        </a:buClr>
                        <a:buSzPct val="100000"/>
                        <a:buFont typeface="Verdana" panose="020B0604030504040204" pitchFamily="34" charset="0"/>
                        <a:defRPr sz="2000">
                          <a:solidFill>
                            <a:schemeClr val="tx1"/>
                          </a:solidFill>
                          <a:latin typeface="Verdana" panose="020B0604030504040204" pitchFamily="34" charset="0"/>
                          <a:cs typeface="Tahoma" panose="020B0604030504040204" pitchFamily="34" charset="0"/>
                        </a:defRPr>
                      </a:lvl2pPr>
                      <a:lvl3pPr marL="1143000" indent="-228600" eaLnBrk="0" hangingPunct="0">
                        <a:spcBef>
                          <a:spcPts val="250"/>
                        </a:spcBef>
                        <a:buClr>
                          <a:srgbClr val="E93F35"/>
                        </a:buClr>
                        <a:buSzPct val="100000"/>
                        <a:buFont typeface="Wingdings 2" panose="05020102010507070707" pitchFamily="18" charset="2"/>
                        <a:defRPr sz="2000">
                          <a:solidFill>
                            <a:schemeClr val="tx1"/>
                          </a:solidFill>
                          <a:latin typeface="Verdana" panose="020B0604030504040204" pitchFamily="34" charset="0"/>
                          <a:cs typeface="Tahoma" panose="020B0604030504040204" pitchFamily="34" charset="0"/>
                        </a:defRPr>
                      </a:lvl3pPr>
                      <a:lvl4pPr marL="1600200" indent="-228600" eaLnBrk="0" hangingPunct="0">
                        <a:spcBef>
                          <a:spcPts val="225"/>
                        </a:spcBef>
                        <a:buClr>
                          <a:srgbClr val="E93F35"/>
                        </a:buClr>
                        <a:buSzPct val="112000"/>
                        <a:buFont typeface="Verdana" panose="020B0604030504040204" pitchFamily="34" charset="0"/>
                        <a:defRPr sz="1700">
                          <a:solidFill>
                            <a:schemeClr val="tx1"/>
                          </a:solidFill>
                          <a:latin typeface="Verdana" panose="020B0604030504040204" pitchFamily="34" charset="0"/>
                          <a:cs typeface="Tahoma" panose="020B0604030504040204" pitchFamily="34" charset="0"/>
                        </a:defRPr>
                      </a:lvl4pPr>
                      <a:lvl5pPr marL="2057400" indent="-228600" eaLnBrk="0" hangingPunct="0">
                        <a:spcBef>
                          <a:spcPts val="250"/>
                        </a:spcBef>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5pPr>
                      <a:lvl6pPr marL="25146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6pPr>
                      <a:lvl7pPr marL="29718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7pPr>
                      <a:lvl8pPr marL="34290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8pPr>
                      <a:lvl9pPr marL="38862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9pPr>
                    </a:lstStyle>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pPr>
                      <a:r>
                        <a:rPr kumimoji="0" lang="fa-IR" sz="9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بلیط ها و رزرو نمودن: هتل ها، خطوط هوایی،کنسرت ها، رخدادهای ورزشی، حمل و نقل</a:t>
                      </a:r>
                      <a:endParaRPr kumimoji="0" lang="en-US" sz="8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pPr>
                      <a:r>
                        <a:rPr kumimoji="0" lang="fa-IR" sz="9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ابزارهای مالی: چک، پول الکترونیک، کارتهای اعتباری، ابزارهای امنیتی، اعتبارات اسنادی</a:t>
                      </a:r>
                      <a:endParaRPr kumimoji="0" lang="en-US" sz="8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txBody>
                  <a:tcPr marL="52271" marR="5227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eaLnBrk="0" hangingPunct="0">
                        <a:spcBef>
                          <a:spcPts val="250"/>
                        </a:spcBef>
                        <a:buClr>
                          <a:schemeClr val="accent1"/>
                        </a:buClr>
                        <a:buSzPct val="80000"/>
                        <a:buFont typeface="Wingdings 2" panose="05020102010507070707" pitchFamily="18" charset="2"/>
                        <a:defRPr sz="2400">
                          <a:solidFill>
                            <a:schemeClr val="tx1"/>
                          </a:solidFill>
                          <a:latin typeface="Verdana" panose="020B0604030504040204" pitchFamily="34" charset="0"/>
                          <a:cs typeface="Tahoma" panose="020B0604030504040204" pitchFamily="34" charset="0"/>
                        </a:defRPr>
                      </a:lvl1pPr>
                      <a:lvl2pPr marL="742950" indent="-285750" eaLnBrk="0" hangingPunct="0">
                        <a:spcBef>
                          <a:spcPts val="250"/>
                        </a:spcBef>
                        <a:buClr>
                          <a:schemeClr val="accent1"/>
                        </a:buClr>
                        <a:buSzPct val="100000"/>
                        <a:buFont typeface="Verdana" panose="020B0604030504040204" pitchFamily="34" charset="0"/>
                        <a:defRPr sz="2000">
                          <a:solidFill>
                            <a:schemeClr val="tx1"/>
                          </a:solidFill>
                          <a:latin typeface="Verdana" panose="020B0604030504040204" pitchFamily="34" charset="0"/>
                          <a:cs typeface="Tahoma" panose="020B0604030504040204" pitchFamily="34" charset="0"/>
                        </a:defRPr>
                      </a:lvl2pPr>
                      <a:lvl3pPr marL="1143000" indent="-228600" eaLnBrk="0" hangingPunct="0">
                        <a:spcBef>
                          <a:spcPts val="250"/>
                        </a:spcBef>
                        <a:buClr>
                          <a:srgbClr val="E93F35"/>
                        </a:buClr>
                        <a:buSzPct val="100000"/>
                        <a:buFont typeface="Wingdings 2" panose="05020102010507070707" pitchFamily="18" charset="2"/>
                        <a:defRPr sz="2000">
                          <a:solidFill>
                            <a:schemeClr val="tx1"/>
                          </a:solidFill>
                          <a:latin typeface="Verdana" panose="020B0604030504040204" pitchFamily="34" charset="0"/>
                          <a:cs typeface="Tahoma" panose="020B0604030504040204" pitchFamily="34" charset="0"/>
                        </a:defRPr>
                      </a:lvl3pPr>
                      <a:lvl4pPr marL="1600200" indent="-228600" eaLnBrk="0" hangingPunct="0">
                        <a:spcBef>
                          <a:spcPts val="225"/>
                        </a:spcBef>
                        <a:buClr>
                          <a:srgbClr val="E93F35"/>
                        </a:buClr>
                        <a:buSzPct val="112000"/>
                        <a:buFont typeface="Verdana" panose="020B0604030504040204" pitchFamily="34" charset="0"/>
                        <a:defRPr sz="1700">
                          <a:solidFill>
                            <a:schemeClr val="tx1"/>
                          </a:solidFill>
                          <a:latin typeface="Verdana" panose="020B0604030504040204" pitchFamily="34" charset="0"/>
                          <a:cs typeface="Tahoma" panose="020B0604030504040204" pitchFamily="34" charset="0"/>
                        </a:defRPr>
                      </a:lvl4pPr>
                      <a:lvl5pPr marL="2057400" indent="-228600" eaLnBrk="0" hangingPunct="0">
                        <a:spcBef>
                          <a:spcPts val="250"/>
                        </a:spcBef>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5pPr>
                      <a:lvl6pPr marL="25146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6pPr>
                      <a:lvl7pPr marL="29718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7pPr>
                      <a:lvl8pPr marL="34290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8pPr>
                      <a:lvl9pPr marL="3886200" indent="-228600" eaLnBrk="0" fontAlgn="base" hangingPunct="0">
                        <a:spcBef>
                          <a:spcPts val="250"/>
                        </a:spcBef>
                        <a:spcAft>
                          <a:spcPct val="0"/>
                        </a:spcAft>
                        <a:buClr>
                          <a:srgbClr val="D5AD6E"/>
                        </a:buClr>
                        <a:buSzPct val="100000"/>
                        <a:buFont typeface="Wingdings 2" panose="05020102010507070707" pitchFamily="18" charset="2"/>
                        <a:defRPr>
                          <a:solidFill>
                            <a:schemeClr val="tx1"/>
                          </a:solidFill>
                          <a:latin typeface="Verdana" panose="020B0604030504040204" pitchFamily="34" charset="0"/>
                          <a:cs typeface="Tahoma" panose="020B0604030504040204" pitchFamily="34" charset="0"/>
                        </a:defRPr>
                      </a:lvl9pPr>
                    </a:lstStyle>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pPr>
                      <a:r>
                        <a:rPr kumimoji="0" lang="fa-IR" sz="9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خدمات دولتی: فرمها، مزایا، پرداختهای مربوط به رفاه و تأمین اجتماعی، مجوزها</a:t>
                      </a:r>
                      <a:endParaRPr kumimoji="0" lang="en-US" sz="8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pPr>
                      <a:r>
                        <a:rPr kumimoji="0" lang="fa-IR" sz="9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پیامکهای الکترونیکی: نامه ها، فاکس، تماسهای تلفن</a:t>
                      </a:r>
                      <a:endParaRPr kumimoji="0" lang="en-US" sz="8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pPr>
                      <a:r>
                        <a:rPr kumimoji="0" lang="fa-IR" sz="9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فرآیندهای ایجاد ارزش کسب و کار: سفارش گذاری، دفترداری، نگهداری موجودی قراردادها</a:t>
                      </a:r>
                      <a:endParaRPr kumimoji="0" lang="en-US" sz="8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pPr>
                      <a:r>
                        <a:rPr kumimoji="0" lang="fa-IR" sz="9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حراجیها، پیشنهادات، معاملات تهاتری</a:t>
                      </a:r>
                      <a:endParaRPr kumimoji="0" lang="en-US" sz="8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pPr>
                      <a:r>
                        <a:rPr kumimoji="0" lang="fa-IR" sz="9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تعلیم و تربیت از راه دور، درمان تلفنی و دیگر خدمات تعاملی</a:t>
                      </a:r>
                      <a:endParaRPr kumimoji="0" lang="en-US" sz="8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p>
                      <a:pPr marL="342900" marR="0" lvl="0" indent="-342900" algn="r" defTabSz="914400" rtl="1" eaLnBrk="1" fontAlgn="base" latinLnBrk="0" hangingPunct="1">
                        <a:lnSpc>
                          <a:spcPct val="115000"/>
                        </a:lnSpc>
                        <a:spcBef>
                          <a:spcPct val="0"/>
                        </a:spcBef>
                        <a:spcAft>
                          <a:spcPts val="1000"/>
                        </a:spcAft>
                        <a:buClrTx/>
                        <a:buSzTx/>
                        <a:buFont typeface="Arial" panose="020B0604020202020204" pitchFamily="34" charset="0"/>
                        <a:buChar char="-"/>
                        <a:tabLst/>
                      </a:pPr>
                      <a:r>
                        <a:rPr kumimoji="0" lang="fa-IR" sz="900" b="0" i="0" u="none" strike="noStrike" cap="none" normalizeH="0" baseline="0" smtClean="0">
                          <a:ln>
                            <a:noFill/>
                          </a:ln>
                          <a:solidFill>
                            <a:schemeClr val="tx1"/>
                          </a:solidFill>
                          <a:effectLst/>
                          <a:latin typeface="Calibri" panose="020F0502020204030204" pitchFamily="34" charset="0"/>
                          <a:cs typeface="Arial" panose="020B0604020202020204" pitchFamily="34" charset="0"/>
                        </a:rPr>
                        <a:t>کافه های مجازی، سرگرمیهای تعاملی، جوامع مجازی</a:t>
                      </a:r>
                      <a:endParaRPr kumimoji="0" lang="en-US" sz="800" b="0" i="0" u="none" strike="noStrike" cap="none" normalizeH="0" baseline="0" smtClean="0">
                        <a:ln>
                          <a:noFill/>
                        </a:ln>
                        <a:solidFill>
                          <a:schemeClr val="tx1"/>
                        </a:solidFill>
                        <a:effectLst/>
                        <a:latin typeface="Calibri" panose="020F0502020204030204" pitchFamily="34" charset="0"/>
                        <a:cs typeface="Arial" panose="020B0604020202020204" pitchFamily="34" charset="0"/>
                      </a:endParaRPr>
                    </a:p>
                  </a:txBody>
                  <a:tcPr marL="52271" marR="5227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39957" name="Text Box 1"/>
          <p:cNvSpPr txBox="1">
            <a:spLocks noChangeArrowheads="1"/>
          </p:cNvSpPr>
          <p:nvPr/>
        </p:nvSpPr>
        <p:spPr bwMode="auto">
          <a:xfrm>
            <a:off x="3352800" y="5638800"/>
            <a:ext cx="2438400" cy="381000"/>
          </a:xfrm>
          <a:prstGeom prst="rect">
            <a:avLst/>
          </a:prstGeom>
          <a:solidFill>
            <a:srgbClr val="FFFFFF"/>
          </a:solidFill>
          <a:ln w="9525">
            <a:solidFill>
              <a:srgbClr val="FFFFFF"/>
            </a:solidFill>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spcAft>
                <a:spcPts val="1000"/>
              </a:spcAft>
            </a:pPr>
            <a:r>
              <a:rPr lang="fa-IR" sz="1200" b="1"/>
              <a:t>شکل 2-2 : مثالهایی از محصولات دیجیتالی</a:t>
            </a:r>
            <a:endParaRPr lang="en-US"/>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par>
                          <p:cTn id="8" fill="hold" nodeType="afterGroup">
                            <p:stCondLst>
                              <p:cond delay="1950"/>
                            </p:stCondLst>
                            <p:childTnLst>
                              <p:par>
                                <p:cTn id="9" presetID="54" presetClass="entr" presetSubtype="0" accel="100000" fill="hold" nodeType="after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p:cTn id="11" dur="500" fill="hold"/>
                                        <p:tgtEl>
                                          <p:spTgt spid="8"/>
                                        </p:tgtEl>
                                        <p:attrNameLst>
                                          <p:attrName>ppt_w</p:attrName>
                                        </p:attrNameLst>
                                      </p:cBhvr>
                                      <p:tavLst>
                                        <p:tav tm="0">
                                          <p:val>
                                            <p:strVal val="#ppt_w*0.05"/>
                                          </p:val>
                                        </p:tav>
                                        <p:tav tm="100000">
                                          <p:val>
                                            <p:strVal val="#ppt_w"/>
                                          </p:val>
                                        </p:tav>
                                      </p:tavLst>
                                    </p:anim>
                                    <p:anim calcmode="lin" valueType="num">
                                      <p:cBhvr>
                                        <p:cTn id="12" dur="500" fill="hold"/>
                                        <p:tgtEl>
                                          <p:spTgt spid="8"/>
                                        </p:tgtEl>
                                        <p:attrNameLst>
                                          <p:attrName>ppt_h</p:attrName>
                                        </p:attrNameLst>
                                      </p:cBhvr>
                                      <p:tavLst>
                                        <p:tav tm="0">
                                          <p:val>
                                            <p:strVal val="#ppt_h"/>
                                          </p:val>
                                        </p:tav>
                                        <p:tav tm="100000">
                                          <p:val>
                                            <p:strVal val="#ppt_h"/>
                                          </p:val>
                                        </p:tav>
                                      </p:tavLst>
                                    </p:anim>
                                    <p:anim calcmode="lin" valueType="num">
                                      <p:cBhvr>
                                        <p:cTn id="13" dur="500" fill="hold"/>
                                        <p:tgtEl>
                                          <p:spTgt spid="8"/>
                                        </p:tgtEl>
                                        <p:attrNameLst>
                                          <p:attrName>ppt_x</p:attrName>
                                        </p:attrNameLst>
                                      </p:cBhvr>
                                      <p:tavLst>
                                        <p:tav tm="0">
                                          <p:val>
                                            <p:strVal val="#ppt_x-.2"/>
                                          </p:val>
                                        </p:tav>
                                        <p:tav tm="100000">
                                          <p:val>
                                            <p:strVal val="#ppt_x"/>
                                          </p:val>
                                        </p:tav>
                                      </p:tavLst>
                                    </p:anim>
                                    <p:anim calcmode="lin" valueType="num">
                                      <p:cBhvr>
                                        <p:cTn id="14" dur="500" fill="hold"/>
                                        <p:tgtEl>
                                          <p:spTgt spid="8"/>
                                        </p:tgtEl>
                                        <p:attrNameLst>
                                          <p:attrName>ppt_y</p:attrName>
                                        </p:attrNameLst>
                                      </p:cBhvr>
                                      <p:tavLst>
                                        <p:tav tm="0">
                                          <p:val>
                                            <p:strVal val="#ppt_y"/>
                                          </p:val>
                                        </p:tav>
                                        <p:tav tm="100000">
                                          <p:val>
                                            <p:strVal val="#ppt_y"/>
                                          </p:val>
                                        </p:tav>
                                      </p:tavLst>
                                    </p:anim>
                                    <p:animEffect transition="in" filter="fade">
                                      <p:cBhvr>
                                        <p:cTn id="15" dur="500"/>
                                        <p:tgtEl>
                                          <p:spTgt spid="8"/>
                                        </p:tgtEl>
                                      </p:cBhvr>
                                    </p:animEffect>
                                  </p:childTnLst>
                                </p:cTn>
                              </p:par>
                            </p:childTnLst>
                          </p:cTn>
                        </p:par>
                        <p:par>
                          <p:cTn id="16" fill="hold" nodeType="afterGroup">
                            <p:stCondLst>
                              <p:cond delay="2450"/>
                            </p:stCondLst>
                            <p:childTnLst>
                              <p:par>
                                <p:cTn id="17" presetID="23" presetClass="entr" presetSubtype="16" fill="hold" grpId="0" nodeType="afterEffect">
                                  <p:stCondLst>
                                    <p:cond delay="0"/>
                                  </p:stCondLst>
                                  <p:childTnLst>
                                    <p:set>
                                      <p:cBhvr>
                                        <p:cTn id="18" dur="1" fill="hold">
                                          <p:stCondLst>
                                            <p:cond delay="0"/>
                                          </p:stCondLst>
                                        </p:cTn>
                                        <p:tgtEl>
                                          <p:spTgt spid="39957"/>
                                        </p:tgtEl>
                                        <p:attrNameLst>
                                          <p:attrName>style.visibility</p:attrName>
                                        </p:attrNameLst>
                                      </p:cBhvr>
                                      <p:to>
                                        <p:strVal val="visible"/>
                                      </p:to>
                                    </p:set>
                                    <p:anim calcmode="lin" valueType="num">
                                      <p:cBhvr>
                                        <p:cTn id="19" dur="500" fill="hold"/>
                                        <p:tgtEl>
                                          <p:spTgt spid="39957"/>
                                        </p:tgtEl>
                                        <p:attrNameLst>
                                          <p:attrName>ppt_w</p:attrName>
                                        </p:attrNameLst>
                                      </p:cBhvr>
                                      <p:tavLst>
                                        <p:tav tm="0">
                                          <p:val>
                                            <p:fltVal val="0"/>
                                          </p:val>
                                        </p:tav>
                                        <p:tav tm="100000">
                                          <p:val>
                                            <p:strVal val="#ppt_w"/>
                                          </p:val>
                                        </p:tav>
                                      </p:tavLst>
                                    </p:anim>
                                    <p:anim calcmode="lin" valueType="num">
                                      <p:cBhvr>
                                        <p:cTn id="20" dur="500" fill="hold"/>
                                        <p:tgtEl>
                                          <p:spTgt spid="39957"/>
                                        </p:tgtEl>
                                        <p:attrNameLst>
                                          <p:attrName>ppt_h</p:attrName>
                                        </p:attrNameLst>
                                      </p:cBhvr>
                                      <p:tavLst>
                                        <p:tav tm="0">
                                          <p:val>
                                            <p:fltVal val="0"/>
                                          </p:val>
                                        </p:tav>
                                        <p:tav tm="100000">
                                          <p:val>
                                            <p:strVal val="#ppt_h"/>
                                          </p:val>
                                        </p:tav>
                                      </p:tavLst>
                                    </p:anim>
                                  </p:childTnLst>
                                </p:cTn>
                              </p:par>
                            </p:childTnLst>
                          </p:cTn>
                        </p:par>
                        <p:par>
                          <p:cTn id="21" fill="hold" nodeType="afterGroup">
                            <p:stCondLst>
                              <p:cond delay="2950"/>
                            </p:stCondLst>
                            <p:childTnLst>
                              <p:par>
                                <p:cTn id="22" presetID="36" presetClass="emph" presetSubtype="0" fill="hold" grpId="0" nodeType="afterEffect">
                                  <p:stCondLst>
                                    <p:cond delay="0"/>
                                  </p:stCondLst>
                                  <p:iterate type="lt">
                                    <p:tmPct val="10000"/>
                                  </p:iterate>
                                  <p:childTnLst>
                                    <p:animScale>
                                      <p:cBhvr>
                                        <p:cTn id="23" dur="250" autoRev="1" fill="hold">
                                          <p:stCondLst>
                                            <p:cond delay="0"/>
                                          </p:stCondLst>
                                        </p:cTn>
                                        <p:tgtEl>
                                          <p:spTgt spid="5"/>
                                        </p:tgtEl>
                                      </p:cBhvr>
                                      <p:to x="80000" y="100000"/>
                                    </p:animScale>
                                    <p:anim by="(#ppt_w*0.10)" calcmode="lin" valueType="num">
                                      <p:cBhvr>
                                        <p:cTn id="24" dur="250" autoRev="1" fill="hold">
                                          <p:stCondLst>
                                            <p:cond delay="0"/>
                                          </p:stCondLst>
                                        </p:cTn>
                                        <p:tgtEl>
                                          <p:spTgt spid="5"/>
                                        </p:tgtEl>
                                        <p:attrNameLst>
                                          <p:attrName>ppt_x</p:attrName>
                                        </p:attrNameLst>
                                      </p:cBhvr>
                                    </p:anim>
                                    <p:anim by="(-#ppt_w*0.10)" calcmode="lin" valueType="num">
                                      <p:cBhvr>
                                        <p:cTn id="25" dur="250" autoRev="1" fill="hold">
                                          <p:stCondLst>
                                            <p:cond delay="0"/>
                                          </p:stCondLst>
                                        </p:cTn>
                                        <p:tgtEl>
                                          <p:spTgt spid="5"/>
                                        </p:tgtEl>
                                        <p:attrNameLst>
                                          <p:attrName>ppt_y</p:attrName>
                                        </p:attrNameLst>
                                      </p:cBhvr>
                                    </p:anim>
                                    <p:animRot by="-480000">
                                      <p:cBhvr>
                                        <p:cTn id="26" dur="250" autoRev="1"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3995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Wave 5"/>
          <p:cNvSpPr/>
          <p:nvPr/>
        </p:nvSpPr>
        <p:spPr>
          <a:xfrm>
            <a:off x="5638800" y="3810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000" b="1" dirty="0"/>
              <a:t>فهرست مطالب</a:t>
            </a:r>
            <a:endParaRPr lang="en-US" sz="2000" b="1" dirty="0"/>
          </a:p>
        </p:txBody>
      </p:sp>
      <p:sp>
        <p:nvSpPr>
          <p:cNvPr id="8196" name="TextBox 6"/>
          <p:cNvSpPr txBox="1">
            <a:spLocks noChangeArrowheads="1"/>
          </p:cNvSpPr>
          <p:nvPr/>
        </p:nvSpPr>
        <p:spPr bwMode="auto">
          <a:xfrm>
            <a:off x="6324600" y="2133600"/>
            <a:ext cx="1524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fa-IR" sz="2800" b="1"/>
              <a:t>فصل اول</a:t>
            </a:r>
            <a:endParaRPr lang="en-US" sz="2800" b="1"/>
          </a:p>
        </p:txBody>
      </p:sp>
      <p:sp>
        <p:nvSpPr>
          <p:cNvPr id="8197" name="TextBox 7"/>
          <p:cNvSpPr txBox="1">
            <a:spLocks noChangeArrowheads="1"/>
          </p:cNvSpPr>
          <p:nvPr/>
        </p:nvSpPr>
        <p:spPr bwMode="auto">
          <a:xfrm>
            <a:off x="5791200" y="2895600"/>
            <a:ext cx="2057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fa-IR" sz="2800" b="1"/>
              <a:t>فصل دوم</a:t>
            </a:r>
            <a:endParaRPr lang="en-US" sz="2800" b="1"/>
          </a:p>
        </p:txBody>
      </p:sp>
      <p:sp>
        <p:nvSpPr>
          <p:cNvPr id="11" name="5-Point Star 10">
            <a:hlinkClick r:id="rId3" action="ppaction://hlinksldjump"/>
          </p:cNvPr>
          <p:cNvSpPr/>
          <p:nvPr/>
        </p:nvSpPr>
        <p:spPr>
          <a:xfrm>
            <a:off x="7848600" y="2209800"/>
            <a:ext cx="228600" cy="2286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2" name="5-Point Star 11">
            <a:hlinkClick r:id="rId4" action="ppaction://hlinksldjump"/>
          </p:cNvPr>
          <p:cNvSpPr/>
          <p:nvPr/>
        </p:nvSpPr>
        <p:spPr>
          <a:xfrm>
            <a:off x="7848600" y="2971800"/>
            <a:ext cx="228600" cy="2286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820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Box 12"/>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16" name="Arc 15"/>
          <p:cNvSpPr/>
          <p:nvPr/>
        </p:nvSpPr>
        <p:spPr>
          <a:xfrm rot="20086497">
            <a:off x="-161925" y="457200"/>
            <a:ext cx="3160713" cy="3057525"/>
          </a:xfrm>
          <a:prstGeom prst="arc">
            <a:avLst>
              <a:gd name="adj1" fmla="val 15113648"/>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checkerboard(across)">
                                      <p:cBhvr>
                                        <p:cTn id="7" dur="500"/>
                                        <p:tgtEl>
                                          <p:spTgt spid="16"/>
                                        </p:tgtEl>
                                      </p:cBhvr>
                                    </p:animEffect>
                                  </p:childTnLst>
                                </p:cTn>
                              </p:par>
                            </p:childTnLst>
                          </p:cTn>
                        </p:par>
                        <p:par>
                          <p:cTn id="8" fill="hold" nodeType="afterGroup">
                            <p:stCondLst>
                              <p:cond delay="500"/>
                            </p:stCondLst>
                            <p:childTnLst>
                              <p:par>
                                <p:cTn id="9" presetID="36" presetClass="emph" presetSubtype="0" fill="hold" grpId="0" nodeType="afterEffect">
                                  <p:stCondLst>
                                    <p:cond delay="0"/>
                                  </p:stCondLst>
                                  <p:iterate type="lt">
                                    <p:tmPct val="10000"/>
                                  </p:iterate>
                                  <p:childTnLst>
                                    <p:animScale>
                                      <p:cBhvr>
                                        <p:cTn id="10" dur="250" autoRev="1" fill="hold">
                                          <p:stCondLst>
                                            <p:cond delay="0"/>
                                          </p:stCondLst>
                                        </p:cTn>
                                        <p:tgtEl>
                                          <p:spTgt spid="13"/>
                                        </p:tgtEl>
                                      </p:cBhvr>
                                      <p:to x="80000" y="100000"/>
                                    </p:animScale>
                                    <p:anim by="(#ppt_w*0.10)" calcmode="lin" valueType="num">
                                      <p:cBhvr>
                                        <p:cTn id="11" dur="250" autoRev="1" fill="hold">
                                          <p:stCondLst>
                                            <p:cond delay="0"/>
                                          </p:stCondLst>
                                        </p:cTn>
                                        <p:tgtEl>
                                          <p:spTgt spid="13"/>
                                        </p:tgtEl>
                                        <p:attrNameLst>
                                          <p:attrName>ppt_x</p:attrName>
                                        </p:attrNameLst>
                                      </p:cBhvr>
                                    </p:anim>
                                    <p:anim by="(-#ppt_w*0.10)" calcmode="lin" valueType="num">
                                      <p:cBhvr>
                                        <p:cTn id="12" dur="250" autoRev="1" fill="hold">
                                          <p:stCondLst>
                                            <p:cond delay="0"/>
                                          </p:stCondLst>
                                        </p:cTn>
                                        <p:tgtEl>
                                          <p:spTgt spid="13"/>
                                        </p:tgtEl>
                                        <p:attrNameLst>
                                          <p:attrName>ppt_y</p:attrName>
                                        </p:attrNameLst>
                                      </p:cBhvr>
                                    </p:anim>
                                    <p:animRot by="-480000">
                                      <p:cBhvr>
                                        <p:cTn id="13" dur="250" autoRev="1" fill="hold">
                                          <p:stCondLst>
                                            <p:cond delay="0"/>
                                          </p:stCondLst>
                                        </p:cTn>
                                        <p:tgtEl>
                                          <p:spTgt spid="1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6"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050"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059"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6" name="Arc 5"/>
          <p:cNvSpPr/>
          <p:nvPr/>
        </p:nvSpPr>
        <p:spPr>
          <a:xfrm rot="20086497">
            <a:off x="-161925" y="457200"/>
            <a:ext cx="3160713" cy="3057525"/>
          </a:xfrm>
          <a:prstGeom prst="arc">
            <a:avLst>
              <a:gd name="adj1" fmla="val 14204055"/>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7" name="Wave 6"/>
          <p:cNvSpPr/>
          <p:nvPr/>
        </p:nvSpPr>
        <p:spPr>
          <a:xfrm>
            <a:off x="5638800" y="3810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400" b="1" dirty="0"/>
              <a:t>فصل دوم</a:t>
            </a:r>
            <a:endParaRPr lang="en-US" sz="2400" b="1" dirty="0"/>
          </a:p>
        </p:txBody>
      </p:sp>
      <p:sp>
        <p:nvSpPr>
          <p:cNvPr id="40967" name="TextBox 7"/>
          <p:cNvSpPr txBox="1">
            <a:spLocks noChangeArrowheads="1"/>
          </p:cNvSpPr>
          <p:nvPr/>
        </p:nvSpPr>
        <p:spPr bwMode="auto">
          <a:xfrm>
            <a:off x="338138" y="1524000"/>
            <a:ext cx="8348662"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2000" b="1"/>
              <a:t>زیر ساخت: </a:t>
            </a:r>
            <a:r>
              <a:rPr lang="fa-IR" sz="2000"/>
              <a:t>زیرساخت های بازار الکترونیکی، شامل سخت افزار، نرم افزار و شبکه ها می باشند. </a:t>
            </a:r>
            <a:endParaRPr lang="en-US" sz="2000"/>
          </a:p>
        </p:txBody>
      </p:sp>
      <p:sp>
        <p:nvSpPr>
          <p:cNvPr id="40968" name="TextBox 8"/>
          <p:cNvSpPr txBox="1">
            <a:spLocks noChangeArrowheads="1"/>
          </p:cNvSpPr>
          <p:nvPr/>
        </p:nvSpPr>
        <p:spPr bwMode="auto">
          <a:xfrm>
            <a:off x="457200" y="1981200"/>
            <a:ext cx="8153400" cy="170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lnSpc>
                <a:spcPct val="150000"/>
              </a:lnSpc>
            </a:pPr>
            <a:r>
              <a:rPr lang="fa-IR" b="1"/>
              <a:t>پیش خوان (اندرونی) : </a:t>
            </a:r>
            <a:r>
              <a:rPr lang="fa-IR"/>
              <a:t>مشتریان با یک بازار الکترونیکی از طریق یک پیشخوان تعامل و ارتباط برقرار می کنند . فرایندهای پیشخوان شامل : پرتال فروشنده، کاتالوگهای الکترونیکی، چرخدستی خرید، موتور جستجو و دروازه پرداخت می باشد.</a:t>
            </a:r>
            <a:endParaRPr lang="en-US"/>
          </a:p>
          <a:p>
            <a:pPr algn="r" eaLnBrk="1" hangingPunct="1">
              <a:lnSpc>
                <a:spcPct val="150000"/>
              </a:lnSpc>
            </a:pPr>
            <a:endParaRPr lang="en-US"/>
          </a:p>
        </p:txBody>
      </p:sp>
      <p:sp>
        <p:nvSpPr>
          <p:cNvPr id="40969" name="TextBox 9"/>
          <p:cNvSpPr txBox="1">
            <a:spLocks noChangeArrowheads="1"/>
          </p:cNvSpPr>
          <p:nvPr/>
        </p:nvSpPr>
        <p:spPr bwMode="auto">
          <a:xfrm>
            <a:off x="609600" y="3352800"/>
            <a:ext cx="8001000" cy="1338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lnSpc>
                <a:spcPct val="150000"/>
              </a:lnSpc>
            </a:pPr>
            <a:r>
              <a:rPr lang="fa-IR" b="1"/>
              <a:t>پسخوان (اندرونی) : </a:t>
            </a:r>
            <a:r>
              <a:rPr lang="fa-IR"/>
              <a:t>همه فعالیت های مرتبط با تجمع سفارش، مدیریت موجودی، خرید از تأمین کنندگان، فرایند پرداخت، بسته بندی و تحویل در آن چیزی انجام می شوند که به آن اندرونی سازمان گفته می شوند.</a:t>
            </a:r>
            <a:endParaRPr lang="en-US"/>
          </a:p>
          <a:p>
            <a:pPr algn="r" eaLnBrk="1" hangingPunct="1">
              <a:lnSpc>
                <a:spcPct val="150000"/>
              </a:lnSpc>
            </a:pPr>
            <a:endParaRPr lang="en-US"/>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par>
                          <p:cTn id="8" fill="hold" nodeType="afterGroup">
                            <p:stCondLst>
                              <p:cond delay="1950"/>
                            </p:stCondLst>
                            <p:childTnLst>
                              <p:par>
                                <p:cTn id="9" presetID="23" presetClass="entr" presetSubtype="16" fill="hold" grpId="0" nodeType="afterEffect">
                                  <p:stCondLst>
                                    <p:cond delay="0"/>
                                  </p:stCondLst>
                                  <p:childTnLst>
                                    <p:set>
                                      <p:cBhvr>
                                        <p:cTn id="10" dur="1" fill="hold">
                                          <p:stCondLst>
                                            <p:cond delay="0"/>
                                          </p:stCondLst>
                                        </p:cTn>
                                        <p:tgtEl>
                                          <p:spTgt spid="40967"/>
                                        </p:tgtEl>
                                        <p:attrNameLst>
                                          <p:attrName>style.visibility</p:attrName>
                                        </p:attrNameLst>
                                      </p:cBhvr>
                                      <p:to>
                                        <p:strVal val="visible"/>
                                      </p:to>
                                    </p:set>
                                    <p:anim calcmode="lin" valueType="num">
                                      <p:cBhvr>
                                        <p:cTn id="11" dur="500" fill="hold"/>
                                        <p:tgtEl>
                                          <p:spTgt spid="40967"/>
                                        </p:tgtEl>
                                        <p:attrNameLst>
                                          <p:attrName>ppt_w</p:attrName>
                                        </p:attrNameLst>
                                      </p:cBhvr>
                                      <p:tavLst>
                                        <p:tav tm="0">
                                          <p:val>
                                            <p:fltVal val="0"/>
                                          </p:val>
                                        </p:tav>
                                        <p:tav tm="100000">
                                          <p:val>
                                            <p:strVal val="#ppt_w"/>
                                          </p:val>
                                        </p:tav>
                                      </p:tavLst>
                                    </p:anim>
                                    <p:anim calcmode="lin" valueType="num">
                                      <p:cBhvr>
                                        <p:cTn id="12" dur="500" fill="hold"/>
                                        <p:tgtEl>
                                          <p:spTgt spid="40967"/>
                                        </p:tgtEl>
                                        <p:attrNameLst>
                                          <p:attrName>ppt_h</p:attrName>
                                        </p:attrNameLst>
                                      </p:cBhvr>
                                      <p:tavLst>
                                        <p:tav tm="0">
                                          <p:val>
                                            <p:fltVal val="0"/>
                                          </p:val>
                                        </p:tav>
                                        <p:tav tm="100000">
                                          <p:val>
                                            <p:strVal val="#ppt_h"/>
                                          </p:val>
                                        </p:tav>
                                      </p:tavLst>
                                    </p:anim>
                                  </p:childTnLst>
                                </p:cTn>
                              </p:par>
                            </p:childTnLst>
                          </p:cTn>
                        </p:par>
                        <p:par>
                          <p:cTn id="13" fill="hold" nodeType="afterGroup">
                            <p:stCondLst>
                              <p:cond delay="2450"/>
                            </p:stCondLst>
                            <p:childTnLst>
                              <p:par>
                                <p:cTn id="14" presetID="23" presetClass="entr" presetSubtype="16" fill="hold" grpId="0" nodeType="afterEffect">
                                  <p:stCondLst>
                                    <p:cond delay="0"/>
                                  </p:stCondLst>
                                  <p:childTnLst>
                                    <p:set>
                                      <p:cBhvr>
                                        <p:cTn id="15" dur="1" fill="hold">
                                          <p:stCondLst>
                                            <p:cond delay="0"/>
                                          </p:stCondLst>
                                        </p:cTn>
                                        <p:tgtEl>
                                          <p:spTgt spid="40968"/>
                                        </p:tgtEl>
                                        <p:attrNameLst>
                                          <p:attrName>style.visibility</p:attrName>
                                        </p:attrNameLst>
                                      </p:cBhvr>
                                      <p:to>
                                        <p:strVal val="visible"/>
                                      </p:to>
                                    </p:set>
                                    <p:anim calcmode="lin" valueType="num">
                                      <p:cBhvr>
                                        <p:cTn id="16" dur="500" fill="hold"/>
                                        <p:tgtEl>
                                          <p:spTgt spid="40968"/>
                                        </p:tgtEl>
                                        <p:attrNameLst>
                                          <p:attrName>ppt_w</p:attrName>
                                        </p:attrNameLst>
                                      </p:cBhvr>
                                      <p:tavLst>
                                        <p:tav tm="0">
                                          <p:val>
                                            <p:fltVal val="0"/>
                                          </p:val>
                                        </p:tav>
                                        <p:tav tm="100000">
                                          <p:val>
                                            <p:strVal val="#ppt_w"/>
                                          </p:val>
                                        </p:tav>
                                      </p:tavLst>
                                    </p:anim>
                                    <p:anim calcmode="lin" valueType="num">
                                      <p:cBhvr>
                                        <p:cTn id="17" dur="500" fill="hold"/>
                                        <p:tgtEl>
                                          <p:spTgt spid="40968"/>
                                        </p:tgtEl>
                                        <p:attrNameLst>
                                          <p:attrName>ppt_h</p:attrName>
                                        </p:attrNameLst>
                                      </p:cBhvr>
                                      <p:tavLst>
                                        <p:tav tm="0">
                                          <p:val>
                                            <p:fltVal val="0"/>
                                          </p:val>
                                        </p:tav>
                                        <p:tav tm="100000">
                                          <p:val>
                                            <p:strVal val="#ppt_h"/>
                                          </p:val>
                                        </p:tav>
                                      </p:tavLst>
                                    </p:anim>
                                  </p:childTnLst>
                                </p:cTn>
                              </p:par>
                            </p:childTnLst>
                          </p:cTn>
                        </p:par>
                        <p:par>
                          <p:cTn id="18" fill="hold" nodeType="afterGroup">
                            <p:stCondLst>
                              <p:cond delay="2950"/>
                            </p:stCondLst>
                            <p:childTnLst>
                              <p:par>
                                <p:cTn id="19" presetID="23" presetClass="entr" presetSubtype="16" fill="hold" grpId="0" nodeType="afterEffect">
                                  <p:stCondLst>
                                    <p:cond delay="0"/>
                                  </p:stCondLst>
                                  <p:childTnLst>
                                    <p:set>
                                      <p:cBhvr>
                                        <p:cTn id="20" dur="1" fill="hold">
                                          <p:stCondLst>
                                            <p:cond delay="0"/>
                                          </p:stCondLst>
                                        </p:cTn>
                                        <p:tgtEl>
                                          <p:spTgt spid="40969"/>
                                        </p:tgtEl>
                                        <p:attrNameLst>
                                          <p:attrName>style.visibility</p:attrName>
                                        </p:attrNameLst>
                                      </p:cBhvr>
                                      <p:to>
                                        <p:strVal val="visible"/>
                                      </p:to>
                                    </p:set>
                                    <p:anim calcmode="lin" valueType="num">
                                      <p:cBhvr>
                                        <p:cTn id="21" dur="500" fill="hold"/>
                                        <p:tgtEl>
                                          <p:spTgt spid="40969"/>
                                        </p:tgtEl>
                                        <p:attrNameLst>
                                          <p:attrName>ppt_w</p:attrName>
                                        </p:attrNameLst>
                                      </p:cBhvr>
                                      <p:tavLst>
                                        <p:tav tm="0">
                                          <p:val>
                                            <p:fltVal val="0"/>
                                          </p:val>
                                        </p:tav>
                                        <p:tav tm="100000">
                                          <p:val>
                                            <p:strVal val="#ppt_w"/>
                                          </p:val>
                                        </p:tav>
                                      </p:tavLst>
                                    </p:anim>
                                    <p:anim calcmode="lin" valueType="num">
                                      <p:cBhvr>
                                        <p:cTn id="22" dur="500" fill="hold"/>
                                        <p:tgtEl>
                                          <p:spTgt spid="40969"/>
                                        </p:tgtEl>
                                        <p:attrNameLst>
                                          <p:attrName>ppt_h</p:attrName>
                                        </p:attrNameLst>
                                      </p:cBhvr>
                                      <p:tavLst>
                                        <p:tav tm="0">
                                          <p:val>
                                            <p:fltVal val="0"/>
                                          </p:val>
                                        </p:tav>
                                        <p:tav tm="100000">
                                          <p:val>
                                            <p:strVal val="#ppt_h"/>
                                          </p:val>
                                        </p:tav>
                                      </p:tavLst>
                                    </p:anim>
                                  </p:childTnLst>
                                </p:cTn>
                              </p:par>
                            </p:childTnLst>
                          </p:cTn>
                        </p:par>
                        <p:par>
                          <p:cTn id="23" fill="hold" nodeType="afterGroup">
                            <p:stCondLst>
                              <p:cond delay="3450"/>
                            </p:stCondLst>
                            <p:childTnLst>
                              <p:par>
                                <p:cTn id="24" presetID="36" presetClass="emph" presetSubtype="0" fill="hold" grpId="0" nodeType="afterEffect">
                                  <p:stCondLst>
                                    <p:cond delay="0"/>
                                  </p:stCondLst>
                                  <p:iterate type="lt">
                                    <p:tmPct val="10000"/>
                                  </p:iterate>
                                  <p:childTnLst>
                                    <p:animScale>
                                      <p:cBhvr>
                                        <p:cTn id="25" dur="250" autoRev="1" fill="hold">
                                          <p:stCondLst>
                                            <p:cond delay="0"/>
                                          </p:stCondLst>
                                        </p:cTn>
                                        <p:tgtEl>
                                          <p:spTgt spid="5"/>
                                        </p:tgtEl>
                                      </p:cBhvr>
                                      <p:to x="80000" y="100000"/>
                                    </p:animScale>
                                    <p:anim by="(#ppt_w*0.10)" calcmode="lin" valueType="num">
                                      <p:cBhvr>
                                        <p:cTn id="26" dur="250" autoRev="1" fill="hold">
                                          <p:stCondLst>
                                            <p:cond delay="0"/>
                                          </p:stCondLst>
                                        </p:cTn>
                                        <p:tgtEl>
                                          <p:spTgt spid="5"/>
                                        </p:tgtEl>
                                        <p:attrNameLst>
                                          <p:attrName>ppt_x</p:attrName>
                                        </p:attrNameLst>
                                      </p:cBhvr>
                                    </p:anim>
                                    <p:anim by="(-#ppt_w*0.10)" calcmode="lin" valueType="num">
                                      <p:cBhvr>
                                        <p:cTn id="27" dur="250" autoRev="1" fill="hold">
                                          <p:stCondLst>
                                            <p:cond delay="0"/>
                                          </p:stCondLst>
                                        </p:cTn>
                                        <p:tgtEl>
                                          <p:spTgt spid="5"/>
                                        </p:tgtEl>
                                        <p:attrNameLst>
                                          <p:attrName>ppt_y</p:attrName>
                                        </p:attrNameLst>
                                      </p:cBhvr>
                                    </p:anim>
                                    <p:animRot by="-480000">
                                      <p:cBhvr>
                                        <p:cTn id="28" dur="250" autoRev="1"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40967" grpId="0"/>
      <p:bldP spid="40968" grpId="0"/>
      <p:bldP spid="40969"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2"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083"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6" name="Arc 5"/>
          <p:cNvSpPr/>
          <p:nvPr/>
        </p:nvSpPr>
        <p:spPr>
          <a:xfrm rot="20086497">
            <a:off x="-161925" y="457200"/>
            <a:ext cx="3160713" cy="3057525"/>
          </a:xfrm>
          <a:prstGeom prst="arc">
            <a:avLst>
              <a:gd name="adj1" fmla="val 14204055"/>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8" name="Wave 7"/>
          <p:cNvSpPr/>
          <p:nvPr/>
        </p:nvSpPr>
        <p:spPr>
          <a:xfrm>
            <a:off x="5638800" y="3810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400" b="1" dirty="0"/>
              <a:t>فصل دوم</a:t>
            </a:r>
            <a:endParaRPr lang="en-US" sz="2400" b="1" dirty="0"/>
          </a:p>
        </p:txBody>
      </p:sp>
      <p:sp>
        <p:nvSpPr>
          <p:cNvPr id="41991" name="TextBox 8"/>
          <p:cNvSpPr txBox="1">
            <a:spLocks noChangeArrowheads="1"/>
          </p:cNvSpPr>
          <p:nvPr/>
        </p:nvSpPr>
        <p:spPr bwMode="auto">
          <a:xfrm>
            <a:off x="1066800" y="1676400"/>
            <a:ext cx="7315200"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lnSpc>
                <a:spcPct val="150000"/>
              </a:lnSpc>
            </a:pPr>
            <a:r>
              <a:rPr lang="fa-IR" b="1"/>
              <a:t>واسطه ها: </a:t>
            </a:r>
            <a:r>
              <a:rPr lang="fa-IR"/>
              <a:t>در بازاریابی واسطه نوعا طرف ثالثی است که مابین خریداران و فروشندگان عمل می نمایند.</a:t>
            </a:r>
            <a:endParaRPr lang="en-US"/>
          </a:p>
          <a:p>
            <a:pPr algn="r" rtl="1" eaLnBrk="1" hangingPunct="1">
              <a:lnSpc>
                <a:spcPct val="150000"/>
              </a:lnSpc>
            </a:pPr>
            <a:r>
              <a:rPr lang="fa-IR"/>
              <a:t>بیشتر این واسطه های آن لاین، سیستم های کامپیوتری شده می باشند .</a:t>
            </a:r>
            <a:endParaRPr lang="en-US"/>
          </a:p>
          <a:p>
            <a:pPr algn="r" eaLnBrk="1" hangingPunct="1">
              <a:lnSpc>
                <a:spcPct val="150000"/>
              </a:lnSpc>
            </a:pPr>
            <a:endParaRPr lang="en-US"/>
          </a:p>
        </p:txBody>
      </p:sp>
      <p:sp>
        <p:nvSpPr>
          <p:cNvPr id="41992" name="Rectangle 9"/>
          <p:cNvSpPr>
            <a:spLocks noChangeArrowheads="1"/>
          </p:cNvSpPr>
          <p:nvPr/>
        </p:nvSpPr>
        <p:spPr bwMode="auto">
          <a:xfrm>
            <a:off x="1066800" y="3352800"/>
            <a:ext cx="7315200" cy="871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lnSpc>
                <a:spcPct val="150000"/>
              </a:lnSpc>
            </a:pPr>
            <a:r>
              <a:rPr lang="fa-IR" b="1"/>
              <a:t>دیگر شرکای تجاری :</a:t>
            </a:r>
            <a:r>
              <a:rPr lang="fa-IR"/>
              <a:t>علاوه بر واسطه ها، شرکای دیگری نیز وجود دارند، که بر روی اینترنت و اغلب در زنجیره تأمین همکاری می کنند همانند حمل و نقل.</a:t>
            </a:r>
            <a:r>
              <a:rPr lang="fa-IR" b="1"/>
              <a:t> </a:t>
            </a:r>
            <a:endParaRPr lang="en-US"/>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par>
                          <p:cTn id="8" fill="hold" nodeType="afterGroup">
                            <p:stCondLst>
                              <p:cond delay="500"/>
                            </p:stCondLst>
                            <p:childTnLst>
                              <p:par>
                                <p:cTn id="9" presetID="52" presetClass="entr" presetSubtype="0" fill="hold" grpId="0" nodeType="afterEffect">
                                  <p:stCondLst>
                                    <p:cond delay="0"/>
                                  </p:stCondLst>
                                  <p:childTnLst>
                                    <p:set>
                                      <p:cBhvr>
                                        <p:cTn id="10" dur="1" fill="hold">
                                          <p:stCondLst>
                                            <p:cond delay="0"/>
                                          </p:stCondLst>
                                        </p:cTn>
                                        <p:tgtEl>
                                          <p:spTgt spid="41991"/>
                                        </p:tgtEl>
                                        <p:attrNameLst>
                                          <p:attrName>style.visibility</p:attrName>
                                        </p:attrNameLst>
                                      </p:cBhvr>
                                      <p:to>
                                        <p:strVal val="visible"/>
                                      </p:to>
                                    </p:set>
                                    <p:animScale>
                                      <p:cBhvr>
                                        <p:cTn id="11" dur="500" decel="50000" fill="hold">
                                          <p:stCondLst>
                                            <p:cond delay="0"/>
                                          </p:stCondLst>
                                        </p:cTn>
                                        <p:tgtEl>
                                          <p:spTgt spid="41991"/>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2" dur="500" decel="50000" fill="hold">
                                          <p:stCondLst>
                                            <p:cond delay="0"/>
                                          </p:stCondLst>
                                        </p:cTn>
                                        <p:tgtEl>
                                          <p:spTgt spid="41991"/>
                                        </p:tgtEl>
                                        <p:attrNameLst>
                                          <p:attrName>ppt_x</p:attrName>
                                          <p:attrName>ppt_y</p:attrName>
                                        </p:attrNameLst>
                                      </p:cBhvr>
                                    </p:animMotion>
                                    <p:animEffect transition="in" filter="fade">
                                      <p:cBhvr>
                                        <p:cTn id="13" dur="500"/>
                                        <p:tgtEl>
                                          <p:spTgt spid="41991"/>
                                        </p:tgtEl>
                                      </p:cBhvr>
                                    </p:animEffect>
                                  </p:childTnLst>
                                </p:cTn>
                              </p:par>
                            </p:childTnLst>
                          </p:cTn>
                        </p:par>
                        <p:par>
                          <p:cTn id="14" fill="hold" nodeType="afterGroup">
                            <p:stCondLst>
                              <p:cond delay="1000"/>
                            </p:stCondLst>
                            <p:childTnLst>
                              <p:par>
                                <p:cTn id="15" presetID="34" presetClass="entr" presetSubtype="0" fill="hold" grpId="0" nodeType="afterEffect">
                                  <p:stCondLst>
                                    <p:cond delay="0"/>
                                  </p:stCondLst>
                                  <p:childTnLst>
                                    <p:set>
                                      <p:cBhvr>
                                        <p:cTn id="16" dur="1" fill="hold">
                                          <p:stCondLst>
                                            <p:cond delay="0"/>
                                          </p:stCondLst>
                                        </p:cTn>
                                        <p:tgtEl>
                                          <p:spTgt spid="41992"/>
                                        </p:tgtEl>
                                        <p:attrNameLst>
                                          <p:attrName>style.visibility</p:attrName>
                                        </p:attrNameLst>
                                      </p:cBhvr>
                                      <p:to>
                                        <p:strVal val="visible"/>
                                      </p:to>
                                    </p:set>
                                    <p:anim from="(-#ppt_w/2)" to="(#ppt_x)" calcmode="lin" valueType="num">
                                      <p:cBhvr>
                                        <p:cTn id="17" dur="300" fill="hold">
                                          <p:stCondLst>
                                            <p:cond delay="0"/>
                                          </p:stCondLst>
                                        </p:cTn>
                                        <p:tgtEl>
                                          <p:spTgt spid="41992"/>
                                        </p:tgtEl>
                                        <p:attrNameLst>
                                          <p:attrName>ppt_x</p:attrName>
                                        </p:attrNameLst>
                                      </p:cBhvr>
                                    </p:anim>
                                    <p:anim from="0" to="-1.0" calcmode="lin" valueType="num">
                                      <p:cBhvr>
                                        <p:cTn id="18" dur="100" decel="50000" autoRev="1" fill="hold">
                                          <p:stCondLst>
                                            <p:cond delay="300"/>
                                          </p:stCondLst>
                                        </p:cTn>
                                        <p:tgtEl>
                                          <p:spTgt spid="41992"/>
                                        </p:tgtEl>
                                        <p:attrNameLst>
                                          <p:attrName>xshear</p:attrName>
                                        </p:attrNameLst>
                                      </p:cBhvr>
                                    </p:anim>
                                    <p:animScale>
                                      <p:cBhvr>
                                        <p:cTn id="19" dur="100" decel="100000" autoRev="1" fill="hold">
                                          <p:stCondLst>
                                            <p:cond delay="300"/>
                                          </p:stCondLst>
                                        </p:cTn>
                                        <p:tgtEl>
                                          <p:spTgt spid="41992"/>
                                        </p:tgtEl>
                                      </p:cBhvr>
                                      <p:from x="100000" y="100000"/>
                                      <p:to x="80000" y="100000"/>
                                    </p:animScale>
                                    <p:anim by="(#ppt_h/3+#ppt_w*0.1)" calcmode="lin" valueType="num">
                                      <p:cBhvr additive="sum">
                                        <p:cTn id="20" dur="100" decel="100000" autoRev="1" fill="hold">
                                          <p:stCondLst>
                                            <p:cond delay="300"/>
                                          </p:stCondLst>
                                        </p:cTn>
                                        <p:tgtEl>
                                          <p:spTgt spid="41992"/>
                                        </p:tgtEl>
                                        <p:attrNameLst>
                                          <p:attrName>ppt_x</p:attrName>
                                        </p:attrNameLst>
                                      </p:cBhvr>
                                    </p:anim>
                                  </p:childTnLst>
                                </p:cTn>
                              </p:par>
                            </p:childTnLst>
                          </p:cTn>
                        </p:par>
                        <p:par>
                          <p:cTn id="21" fill="hold" nodeType="afterGroup">
                            <p:stCondLst>
                              <p:cond delay="1500"/>
                            </p:stCondLst>
                            <p:childTnLst>
                              <p:par>
                                <p:cTn id="22" presetID="36" presetClass="emph" presetSubtype="0" fill="hold" grpId="0" nodeType="afterEffect">
                                  <p:stCondLst>
                                    <p:cond delay="0"/>
                                  </p:stCondLst>
                                  <p:iterate type="lt">
                                    <p:tmPct val="10000"/>
                                  </p:iterate>
                                  <p:childTnLst>
                                    <p:animScale>
                                      <p:cBhvr>
                                        <p:cTn id="23" dur="250" autoRev="1" fill="hold">
                                          <p:stCondLst>
                                            <p:cond delay="0"/>
                                          </p:stCondLst>
                                        </p:cTn>
                                        <p:tgtEl>
                                          <p:spTgt spid="5"/>
                                        </p:tgtEl>
                                      </p:cBhvr>
                                      <p:to x="80000" y="100000"/>
                                    </p:animScale>
                                    <p:anim by="(#ppt_w*0.10)" calcmode="lin" valueType="num">
                                      <p:cBhvr>
                                        <p:cTn id="24" dur="250" autoRev="1" fill="hold">
                                          <p:stCondLst>
                                            <p:cond delay="0"/>
                                          </p:stCondLst>
                                        </p:cTn>
                                        <p:tgtEl>
                                          <p:spTgt spid="5"/>
                                        </p:tgtEl>
                                        <p:attrNameLst>
                                          <p:attrName>ppt_x</p:attrName>
                                        </p:attrNameLst>
                                      </p:cBhvr>
                                    </p:anim>
                                    <p:anim by="(-#ppt_w*0.10)" calcmode="lin" valueType="num">
                                      <p:cBhvr>
                                        <p:cTn id="25" dur="250" autoRev="1" fill="hold">
                                          <p:stCondLst>
                                            <p:cond delay="0"/>
                                          </p:stCondLst>
                                        </p:cTn>
                                        <p:tgtEl>
                                          <p:spTgt spid="5"/>
                                        </p:tgtEl>
                                        <p:attrNameLst>
                                          <p:attrName>ppt_y</p:attrName>
                                        </p:attrNameLst>
                                      </p:cBhvr>
                                    </p:anim>
                                    <p:animRot by="-480000">
                                      <p:cBhvr>
                                        <p:cTn id="26" dur="250" autoRev="1"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41991" grpId="0"/>
      <p:bldP spid="41992" grpId="0"/>
    </p:bldLst>
  </p:timing>
</p:sld>
</file>

<file path=ppt/slides/slide4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47106"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050"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107"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6" name="Arc 5"/>
          <p:cNvSpPr/>
          <p:nvPr/>
        </p:nvSpPr>
        <p:spPr>
          <a:xfrm rot="20086497">
            <a:off x="-161925" y="457200"/>
            <a:ext cx="3160713" cy="3057525"/>
          </a:xfrm>
          <a:prstGeom prst="arc">
            <a:avLst>
              <a:gd name="adj1" fmla="val 14204055"/>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7" name="Wave 6"/>
          <p:cNvSpPr/>
          <p:nvPr/>
        </p:nvSpPr>
        <p:spPr>
          <a:xfrm>
            <a:off x="5638800" y="3810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400" b="1" dirty="0"/>
              <a:t>فصل دوم</a:t>
            </a:r>
            <a:endParaRPr lang="en-US" sz="2400" b="1" dirty="0"/>
          </a:p>
        </p:txBody>
      </p:sp>
      <p:sp>
        <p:nvSpPr>
          <p:cNvPr id="43015" name="TextBox 7"/>
          <p:cNvSpPr txBox="1">
            <a:spLocks noChangeArrowheads="1"/>
          </p:cNvSpPr>
          <p:nvPr/>
        </p:nvSpPr>
        <p:spPr bwMode="auto">
          <a:xfrm>
            <a:off x="1981200" y="1524000"/>
            <a:ext cx="648811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2000" b="1"/>
              <a:t>2-2 انواع بازارهای الکترونیکی؛ از فروشگاه های الکترونیکی تا درگاه ها</a:t>
            </a:r>
            <a:endParaRPr lang="en-US" sz="2000"/>
          </a:p>
          <a:p>
            <a:pPr eaLnBrk="1" hangingPunct="1"/>
            <a:endParaRPr lang="en-US" sz="2000"/>
          </a:p>
        </p:txBody>
      </p:sp>
      <p:sp>
        <p:nvSpPr>
          <p:cNvPr id="43016" name="TextBox 8"/>
          <p:cNvSpPr txBox="1">
            <a:spLocks noChangeArrowheads="1"/>
          </p:cNvSpPr>
          <p:nvPr/>
        </p:nvSpPr>
        <p:spPr bwMode="auto">
          <a:xfrm>
            <a:off x="685800" y="2057400"/>
            <a:ext cx="7829550" cy="217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lnSpc>
                <a:spcPct val="150000"/>
              </a:lnSpc>
            </a:pPr>
            <a:r>
              <a:rPr lang="fa-IR" b="1"/>
              <a:t>فروشگاههای الکترونیکی</a:t>
            </a:r>
            <a:endParaRPr lang="en-US"/>
          </a:p>
          <a:p>
            <a:pPr algn="r" rtl="1" eaLnBrk="1" hangingPunct="1">
              <a:lnSpc>
                <a:spcPct val="150000"/>
              </a:lnSpc>
            </a:pPr>
            <a:r>
              <a:rPr lang="fa-IR"/>
              <a:t>یک فروشگاه الکترونیکی با مبتنی بر وب به وب سایت یک شرکت گفته می شود، جائیکه کالاها و خدمات فروخته می شوند و در واقع یک فروشنده الکترونیکی است.</a:t>
            </a:r>
            <a:endParaRPr lang="en-US"/>
          </a:p>
          <a:p>
            <a:pPr algn="r" rtl="1" eaLnBrk="1" hangingPunct="1">
              <a:lnSpc>
                <a:spcPct val="150000"/>
              </a:lnSpc>
            </a:pPr>
            <a:r>
              <a:rPr lang="fa-IR"/>
              <a:t> </a:t>
            </a:r>
            <a:endParaRPr lang="en-US"/>
          </a:p>
          <a:p>
            <a:pPr algn="r" eaLnBrk="1" hangingPunct="1">
              <a:lnSpc>
                <a:spcPct val="150000"/>
              </a:lnSpc>
            </a:pPr>
            <a:endParaRPr lang="en-US" b="1"/>
          </a:p>
        </p:txBody>
      </p:sp>
      <p:sp>
        <p:nvSpPr>
          <p:cNvPr id="43017" name="TextBox 9"/>
          <p:cNvSpPr txBox="1">
            <a:spLocks noChangeArrowheads="1"/>
          </p:cNvSpPr>
          <p:nvPr/>
        </p:nvSpPr>
        <p:spPr bwMode="auto">
          <a:xfrm>
            <a:off x="762000" y="3429000"/>
            <a:ext cx="7772400" cy="2119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lnSpc>
                <a:spcPct val="150000"/>
              </a:lnSpc>
            </a:pPr>
            <a:r>
              <a:rPr lang="fa-IR" b="1"/>
              <a:t>مجتمع های فروشگاهی الکترونیکی</a:t>
            </a:r>
            <a:endParaRPr lang="en-US"/>
          </a:p>
          <a:p>
            <a:pPr algn="r" rtl="1" eaLnBrk="1" hangingPunct="1">
              <a:lnSpc>
                <a:spcPct val="150000"/>
              </a:lnSpc>
            </a:pPr>
            <a:r>
              <a:rPr lang="fa-IR"/>
              <a:t>علاوه بر خرید در فروشگاه های الکترونیکی انفرادی، مصرف کنندگان می توانند در مجتمع های فروشگاهی الکترونیکی به خرید بپردازند. همهانند مجتمع های فروشگاهی در دنیای فیزیکی، مجتمع الکترونیکی، محل خرید الکترونیکی است که در آن فروشگاه های زیادی قرار گرفته اند.</a:t>
            </a:r>
            <a:endParaRPr lang="en-US"/>
          </a:p>
          <a:p>
            <a:pPr algn="r" eaLnBrk="1" hangingPunct="1">
              <a:lnSpc>
                <a:spcPct val="150000"/>
              </a:lnSpc>
            </a:pPr>
            <a:endParaRPr lang="en-US"/>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par>
                          <p:cTn id="8" fill="hold" nodeType="afterGroup">
                            <p:stCondLst>
                              <p:cond delay="500"/>
                            </p:stCondLst>
                            <p:childTnLst>
                              <p:par>
                                <p:cTn id="9" presetID="26" presetClass="entr" presetSubtype="0" fill="hold" grpId="0" nodeType="afterEffect">
                                  <p:stCondLst>
                                    <p:cond delay="0"/>
                                  </p:stCondLst>
                                  <p:childTnLst>
                                    <p:set>
                                      <p:cBhvr>
                                        <p:cTn id="10" dur="1" fill="hold">
                                          <p:stCondLst>
                                            <p:cond delay="0"/>
                                          </p:stCondLst>
                                        </p:cTn>
                                        <p:tgtEl>
                                          <p:spTgt spid="43015"/>
                                        </p:tgtEl>
                                        <p:attrNameLst>
                                          <p:attrName>style.visibility</p:attrName>
                                        </p:attrNameLst>
                                      </p:cBhvr>
                                      <p:to>
                                        <p:strVal val="visible"/>
                                      </p:to>
                                    </p:set>
                                    <p:animEffect transition="in" filter="wipe(down)">
                                      <p:cBhvr>
                                        <p:cTn id="11" dur="145">
                                          <p:stCondLst>
                                            <p:cond delay="0"/>
                                          </p:stCondLst>
                                        </p:cTn>
                                        <p:tgtEl>
                                          <p:spTgt spid="43015"/>
                                        </p:tgtEl>
                                      </p:cBhvr>
                                    </p:animEffect>
                                    <p:anim calcmode="lin" valueType="num">
                                      <p:cBhvr>
                                        <p:cTn id="12" dur="456" tmFilter="0,0; 0.14,0.36; 0.43,0.73; 0.71,0.91; 1.0,1.0">
                                          <p:stCondLst>
                                            <p:cond delay="0"/>
                                          </p:stCondLst>
                                        </p:cTn>
                                        <p:tgtEl>
                                          <p:spTgt spid="43015"/>
                                        </p:tgtEl>
                                        <p:attrNameLst>
                                          <p:attrName>ppt_x</p:attrName>
                                        </p:attrNameLst>
                                      </p:cBhvr>
                                      <p:tavLst>
                                        <p:tav tm="0">
                                          <p:val>
                                            <p:strVal val="#ppt_x-0.25"/>
                                          </p:val>
                                        </p:tav>
                                        <p:tav tm="100000">
                                          <p:val>
                                            <p:strVal val="#ppt_x"/>
                                          </p:val>
                                        </p:tav>
                                      </p:tavLst>
                                    </p:anim>
                                    <p:anim calcmode="lin" valueType="num">
                                      <p:cBhvr>
                                        <p:cTn id="13" dur="166" tmFilter="0.0,0.0; 0.25,0.07; 0.50,0.2; 0.75,0.467; 1.0,1.0">
                                          <p:stCondLst>
                                            <p:cond delay="0"/>
                                          </p:stCondLst>
                                        </p:cTn>
                                        <p:tgtEl>
                                          <p:spTgt spid="43015"/>
                                        </p:tgtEl>
                                        <p:attrNameLst>
                                          <p:attrName>ppt_y</p:attrName>
                                        </p:attrNameLst>
                                      </p:cBhvr>
                                      <p:tavLst>
                                        <p:tav tm="0" fmla="#ppt_y-sin(pi*$)/3">
                                          <p:val>
                                            <p:fltVal val="0.5"/>
                                          </p:val>
                                        </p:tav>
                                        <p:tav tm="100000">
                                          <p:val>
                                            <p:fltVal val="1"/>
                                          </p:val>
                                        </p:tav>
                                      </p:tavLst>
                                    </p:anim>
                                    <p:anim calcmode="lin" valueType="num">
                                      <p:cBhvr>
                                        <p:cTn id="14" dur="166" tmFilter="0, 0; 0.125,0.2665; 0.25,0.4; 0.375,0.465; 0.5,0.5;  0.625,0.535; 0.75,0.6; 0.875,0.7335; 1,1">
                                          <p:stCondLst>
                                            <p:cond delay="166"/>
                                          </p:stCondLst>
                                        </p:cTn>
                                        <p:tgtEl>
                                          <p:spTgt spid="43015"/>
                                        </p:tgtEl>
                                        <p:attrNameLst>
                                          <p:attrName>ppt_y</p:attrName>
                                        </p:attrNameLst>
                                      </p:cBhvr>
                                      <p:tavLst>
                                        <p:tav tm="0" fmla="#ppt_y-sin(pi*$)/9">
                                          <p:val>
                                            <p:fltVal val="0"/>
                                          </p:val>
                                        </p:tav>
                                        <p:tav tm="100000">
                                          <p:val>
                                            <p:fltVal val="1"/>
                                          </p:val>
                                        </p:tav>
                                      </p:tavLst>
                                    </p:anim>
                                    <p:anim calcmode="lin" valueType="num">
                                      <p:cBhvr>
                                        <p:cTn id="15" dur="83" tmFilter="0, 0; 0.125,0.2665; 0.25,0.4; 0.375,0.465; 0.5,0.5;  0.625,0.535; 0.75,0.6; 0.875,0.7335; 1,1">
                                          <p:stCondLst>
                                            <p:cond delay="331"/>
                                          </p:stCondLst>
                                        </p:cTn>
                                        <p:tgtEl>
                                          <p:spTgt spid="43015"/>
                                        </p:tgtEl>
                                        <p:attrNameLst>
                                          <p:attrName>ppt_y</p:attrName>
                                        </p:attrNameLst>
                                      </p:cBhvr>
                                      <p:tavLst>
                                        <p:tav tm="0" fmla="#ppt_y-sin(pi*$)/27">
                                          <p:val>
                                            <p:fltVal val="0"/>
                                          </p:val>
                                        </p:tav>
                                        <p:tav tm="100000">
                                          <p:val>
                                            <p:fltVal val="1"/>
                                          </p:val>
                                        </p:tav>
                                      </p:tavLst>
                                    </p:anim>
                                    <p:anim calcmode="lin" valueType="num">
                                      <p:cBhvr>
                                        <p:cTn id="16" dur="41" tmFilter="0, 0; 0.125,0.2665; 0.25,0.4; 0.375,0.465; 0.5,0.5;  0.625,0.535; 0.75,0.6; 0.875,0.7335; 1,1">
                                          <p:stCondLst>
                                            <p:cond delay="414"/>
                                          </p:stCondLst>
                                        </p:cTn>
                                        <p:tgtEl>
                                          <p:spTgt spid="43015"/>
                                        </p:tgtEl>
                                        <p:attrNameLst>
                                          <p:attrName>ppt_y</p:attrName>
                                        </p:attrNameLst>
                                      </p:cBhvr>
                                      <p:tavLst>
                                        <p:tav tm="0" fmla="#ppt_y-sin(pi*$)/81">
                                          <p:val>
                                            <p:fltVal val="0"/>
                                          </p:val>
                                        </p:tav>
                                        <p:tav tm="100000">
                                          <p:val>
                                            <p:fltVal val="1"/>
                                          </p:val>
                                        </p:tav>
                                      </p:tavLst>
                                    </p:anim>
                                    <p:animScale>
                                      <p:cBhvr>
                                        <p:cTn id="17" dur="7">
                                          <p:stCondLst>
                                            <p:cond delay="162"/>
                                          </p:stCondLst>
                                        </p:cTn>
                                        <p:tgtEl>
                                          <p:spTgt spid="43015"/>
                                        </p:tgtEl>
                                      </p:cBhvr>
                                      <p:to x="100000" y="60000"/>
                                    </p:animScale>
                                    <p:animScale>
                                      <p:cBhvr>
                                        <p:cTn id="18" dur="41" decel="50000">
                                          <p:stCondLst>
                                            <p:cond delay="169"/>
                                          </p:stCondLst>
                                        </p:cTn>
                                        <p:tgtEl>
                                          <p:spTgt spid="43015"/>
                                        </p:tgtEl>
                                      </p:cBhvr>
                                      <p:to x="100000" y="100000"/>
                                    </p:animScale>
                                    <p:animScale>
                                      <p:cBhvr>
                                        <p:cTn id="19" dur="7">
                                          <p:stCondLst>
                                            <p:cond delay="328"/>
                                          </p:stCondLst>
                                        </p:cTn>
                                        <p:tgtEl>
                                          <p:spTgt spid="43015"/>
                                        </p:tgtEl>
                                      </p:cBhvr>
                                      <p:to x="100000" y="80000"/>
                                    </p:animScale>
                                    <p:animScale>
                                      <p:cBhvr>
                                        <p:cTn id="20" dur="41" decel="50000">
                                          <p:stCondLst>
                                            <p:cond delay="335"/>
                                          </p:stCondLst>
                                        </p:cTn>
                                        <p:tgtEl>
                                          <p:spTgt spid="43015"/>
                                        </p:tgtEl>
                                      </p:cBhvr>
                                      <p:to x="100000" y="100000"/>
                                    </p:animScale>
                                    <p:animScale>
                                      <p:cBhvr>
                                        <p:cTn id="21" dur="7">
                                          <p:stCondLst>
                                            <p:cond delay="410"/>
                                          </p:stCondLst>
                                        </p:cTn>
                                        <p:tgtEl>
                                          <p:spTgt spid="43015"/>
                                        </p:tgtEl>
                                      </p:cBhvr>
                                      <p:to x="100000" y="90000"/>
                                    </p:animScale>
                                    <p:animScale>
                                      <p:cBhvr>
                                        <p:cTn id="22" dur="41" decel="50000">
                                          <p:stCondLst>
                                            <p:cond delay="417"/>
                                          </p:stCondLst>
                                        </p:cTn>
                                        <p:tgtEl>
                                          <p:spTgt spid="43015"/>
                                        </p:tgtEl>
                                      </p:cBhvr>
                                      <p:to x="100000" y="100000"/>
                                    </p:animScale>
                                    <p:animScale>
                                      <p:cBhvr>
                                        <p:cTn id="23" dur="7">
                                          <p:stCondLst>
                                            <p:cond delay="452"/>
                                          </p:stCondLst>
                                        </p:cTn>
                                        <p:tgtEl>
                                          <p:spTgt spid="43015"/>
                                        </p:tgtEl>
                                      </p:cBhvr>
                                      <p:to x="100000" y="95000"/>
                                    </p:animScale>
                                    <p:animScale>
                                      <p:cBhvr>
                                        <p:cTn id="24" dur="41" decel="50000">
                                          <p:stCondLst>
                                            <p:cond delay="458"/>
                                          </p:stCondLst>
                                        </p:cTn>
                                        <p:tgtEl>
                                          <p:spTgt spid="43015"/>
                                        </p:tgtEl>
                                      </p:cBhvr>
                                      <p:to x="100000" y="100000"/>
                                    </p:animScale>
                                  </p:childTnLst>
                                </p:cTn>
                              </p:par>
                            </p:childTnLst>
                          </p:cTn>
                        </p:par>
                        <p:par>
                          <p:cTn id="25" fill="hold" nodeType="afterGroup">
                            <p:stCondLst>
                              <p:cond delay="1000"/>
                            </p:stCondLst>
                            <p:childTnLst>
                              <p:par>
                                <p:cTn id="26" presetID="26" presetClass="entr" presetSubtype="0" fill="hold" grpId="0" nodeType="afterEffect">
                                  <p:stCondLst>
                                    <p:cond delay="0"/>
                                  </p:stCondLst>
                                  <p:childTnLst>
                                    <p:set>
                                      <p:cBhvr>
                                        <p:cTn id="27" dur="1" fill="hold">
                                          <p:stCondLst>
                                            <p:cond delay="0"/>
                                          </p:stCondLst>
                                        </p:cTn>
                                        <p:tgtEl>
                                          <p:spTgt spid="43016"/>
                                        </p:tgtEl>
                                        <p:attrNameLst>
                                          <p:attrName>style.visibility</p:attrName>
                                        </p:attrNameLst>
                                      </p:cBhvr>
                                      <p:to>
                                        <p:strVal val="visible"/>
                                      </p:to>
                                    </p:set>
                                    <p:animEffect transition="in" filter="wipe(down)">
                                      <p:cBhvr>
                                        <p:cTn id="28" dur="145">
                                          <p:stCondLst>
                                            <p:cond delay="0"/>
                                          </p:stCondLst>
                                        </p:cTn>
                                        <p:tgtEl>
                                          <p:spTgt spid="43016"/>
                                        </p:tgtEl>
                                      </p:cBhvr>
                                    </p:animEffect>
                                    <p:anim calcmode="lin" valueType="num">
                                      <p:cBhvr>
                                        <p:cTn id="29" dur="456" tmFilter="0,0; 0.14,0.36; 0.43,0.73; 0.71,0.91; 1.0,1.0">
                                          <p:stCondLst>
                                            <p:cond delay="0"/>
                                          </p:stCondLst>
                                        </p:cTn>
                                        <p:tgtEl>
                                          <p:spTgt spid="43016"/>
                                        </p:tgtEl>
                                        <p:attrNameLst>
                                          <p:attrName>ppt_x</p:attrName>
                                        </p:attrNameLst>
                                      </p:cBhvr>
                                      <p:tavLst>
                                        <p:tav tm="0">
                                          <p:val>
                                            <p:strVal val="#ppt_x-0.25"/>
                                          </p:val>
                                        </p:tav>
                                        <p:tav tm="100000">
                                          <p:val>
                                            <p:strVal val="#ppt_x"/>
                                          </p:val>
                                        </p:tav>
                                      </p:tavLst>
                                    </p:anim>
                                    <p:anim calcmode="lin" valueType="num">
                                      <p:cBhvr>
                                        <p:cTn id="30" dur="166" tmFilter="0.0,0.0; 0.25,0.07; 0.50,0.2; 0.75,0.467; 1.0,1.0">
                                          <p:stCondLst>
                                            <p:cond delay="0"/>
                                          </p:stCondLst>
                                        </p:cTn>
                                        <p:tgtEl>
                                          <p:spTgt spid="43016"/>
                                        </p:tgtEl>
                                        <p:attrNameLst>
                                          <p:attrName>ppt_y</p:attrName>
                                        </p:attrNameLst>
                                      </p:cBhvr>
                                      <p:tavLst>
                                        <p:tav tm="0" fmla="#ppt_y-sin(pi*$)/3">
                                          <p:val>
                                            <p:fltVal val="0.5"/>
                                          </p:val>
                                        </p:tav>
                                        <p:tav tm="100000">
                                          <p:val>
                                            <p:fltVal val="1"/>
                                          </p:val>
                                        </p:tav>
                                      </p:tavLst>
                                    </p:anim>
                                    <p:anim calcmode="lin" valueType="num">
                                      <p:cBhvr>
                                        <p:cTn id="31" dur="166" tmFilter="0, 0; 0.125,0.2665; 0.25,0.4; 0.375,0.465; 0.5,0.5;  0.625,0.535; 0.75,0.6; 0.875,0.7335; 1,1">
                                          <p:stCondLst>
                                            <p:cond delay="166"/>
                                          </p:stCondLst>
                                        </p:cTn>
                                        <p:tgtEl>
                                          <p:spTgt spid="43016"/>
                                        </p:tgtEl>
                                        <p:attrNameLst>
                                          <p:attrName>ppt_y</p:attrName>
                                        </p:attrNameLst>
                                      </p:cBhvr>
                                      <p:tavLst>
                                        <p:tav tm="0" fmla="#ppt_y-sin(pi*$)/9">
                                          <p:val>
                                            <p:fltVal val="0"/>
                                          </p:val>
                                        </p:tav>
                                        <p:tav tm="100000">
                                          <p:val>
                                            <p:fltVal val="1"/>
                                          </p:val>
                                        </p:tav>
                                      </p:tavLst>
                                    </p:anim>
                                    <p:anim calcmode="lin" valueType="num">
                                      <p:cBhvr>
                                        <p:cTn id="32" dur="83" tmFilter="0, 0; 0.125,0.2665; 0.25,0.4; 0.375,0.465; 0.5,0.5;  0.625,0.535; 0.75,0.6; 0.875,0.7335; 1,1">
                                          <p:stCondLst>
                                            <p:cond delay="331"/>
                                          </p:stCondLst>
                                        </p:cTn>
                                        <p:tgtEl>
                                          <p:spTgt spid="43016"/>
                                        </p:tgtEl>
                                        <p:attrNameLst>
                                          <p:attrName>ppt_y</p:attrName>
                                        </p:attrNameLst>
                                      </p:cBhvr>
                                      <p:tavLst>
                                        <p:tav tm="0" fmla="#ppt_y-sin(pi*$)/27">
                                          <p:val>
                                            <p:fltVal val="0"/>
                                          </p:val>
                                        </p:tav>
                                        <p:tav tm="100000">
                                          <p:val>
                                            <p:fltVal val="1"/>
                                          </p:val>
                                        </p:tav>
                                      </p:tavLst>
                                    </p:anim>
                                    <p:anim calcmode="lin" valueType="num">
                                      <p:cBhvr>
                                        <p:cTn id="33" dur="41" tmFilter="0, 0; 0.125,0.2665; 0.25,0.4; 0.375,0.465; 0.5,0.5;  0.625,0.535; 0.75,0.6; 0.875,0.7335; 1,1">
                                          <p:stCondLst>
                                            <p:cond delay="414"/>
                                          </p:stCondLst>
                                        </p:cTn>
                                        <p:tgtEl>
                                          <p:spTgt spid="43016"/>
                                        </p:tgtEl>
                                        <p:attrNameLst>
                                          <p:attrName>ppt_y</p:attrName>
                                        </p:attrNameLst>
                                      </p:cBhvr>
                                      <p:tavLst>
                                        <p:tav tm="0" fmla="#ppt_y-sin(pi*$)/81">
                                          <p:val>
                                            <p:fltVal val="0"/>
                                          </p:val>
                                        </p:tav>
                                        <p:tav tm="100000">
                                          <p:val>
                                            <p:fltVal val="1"/>
                                          </p:val>
                                        </p:tav>
                                      </p:tavLst>
                                    </p:anim>
                                    <p:animScale>
                                      <p:cBhvr>
                                        <p:cTn id="34" dur="7">
                                          <p:stCondLst>
                                            <p:cond delay="162"/>
                                          </p:stCondLst>
                                        </p:cTn>
                                        <p:tgtEl>
                                          <p:spTgt spid="43016"/>
                                        </p:tgtEl>
                                      </p:cBhvr>
                                      <p:to x="100000" y="60000"/>
                                    </p:animScale>
                                    <p:animScale>
                                      <p:cBhvr>
                                        <p:cTn id="35" dur="41" decel="50000">
                                          <p:stCondLst>
                                            <p:cond delay="169"/>
                                          </p:stCondLst>
                                        </p:cTn>
                                        <p:tgtEl>
                                          <p:spTgt spid="43016"/>
                                        </p:tgtEl>
                                      </p:cBhvr>
                                      <p:to x="100000" y="100000"/>
                                    </p:animScale>
                                    <p:animScale>
                                      <p:cBhvr>
                                        <p:cTn id="36" dur="7">
                                          <p:stCondLst>
                                            <p:cond delay="328"/>
                                          </p:stCondLst>
                                        </p:cTn>
                                        <p:tgtEl>
                                          <p:spTgt spid="43016"/>
                                        </p:tgtEl>
                                      </p:cBhvr>
                                      <p:to x="100000" y="80000"/>
                                    </p:animScale>
                                    <p:animScale>
                                      <p:cBhvr>
                                        <p:cTn id="37" dur="41" decel="50000">
                                          <p:stCondLst>
                                            <p:cond delay="335"/>
                                          </p:stCondLst>
                                        </p:cTn>
                                        <p:tgtEl>
                                          <p:spTgt spid="43016"/>
                                        </p:tgtEl>
                                      </p:cBhvr>
                                      <p:to x="100000" y="100000"/>
                                    </p:animScale>
                                    <p:animScale>
                                      <p:cBhvr>
                                        <p:cTn id="38" dur="7">
                                          <p:stCondLst>
                                            <p:cond delay="410"/>
                                          </p:stCondLst>
                                        </p:cTn>
                                        <p:tgtEl>
                                          <p:spTgt spid="43016"/>
                                        </p:tgtEl>
                                      </p:cBhvr>
                                      <p:to x="100000" y="90000"/>
                                    </p:animScale>
                                    <p:animScale>
                                      <p:cBhvr>
                                        <p:cTn id="39" dur="41" decel="50000">
                                          <p:stCondLst>
                                            <p:cond delay="417"/>
                                          </p:stCondLst>
                                        </p:cTn>
                                        <p:tgtEl>
                                          <p:spTgt spid="43016"/>
                                        </p:tgtEl>
                                      </p:cBhvr>
                                      <p:to x="100000" y="100000"/>
                                    </p:animScale>
                                    <p:animScale>
                                      <p:cBhvr>
                                        <p:cTn id="40" dur="7">
                                          <p:stCondLst>
                                            <p:cond delay="452"/>
                                          </p:stCondLst>
                                        </p:cTn>
                                        <p:tgtEl>
                                          <p:spTgt spid="43016"/>
                                        </p:tgtEl>
                                      </p:cBhvr>
                                      <p:to x="100000" y="95000"/>
                                    </p:animScale>
                                    <p:animScale>
                                      <p:cBhvr>
                                        <p:cTn id="41" dur="41" decel="50000">
                                          <p:stCondLst>
                                            <p:cond delay="458"/>
                                          </p:stCondLst>
                                        </p:cTn>
                                        <p:tgtEl>
                                          <p:spTgt spid="43016"/>
                                        </p:tgtEl>
                                      </p:cBhvr>
                                      <p:to x="100000" y="100000"/>
                                    </p:animScale>
                                  </p:childTnLst>
                                </p:cTn>
                              </p:par>
                            </p:childTnLst>
                          </p:cTn>
                        </p:par>
                        <p:par>
                          <p:cTn id="42" fill="hold" nodeType="afterGroup">
                            <p:stCondLst>
                              <p:cond delay="1500"/>
                            </p:stCondLst>
                            <p:childTnLst>
                              <p:par>
                                <p:cTn id="43" presetID="26" presetClass="entr" presetSubtype="0" fill="hold" grpId="0" nodeType="afterEffect">
                                  <p:stCondLst>
                                    <p:cond delay="0"/>
                                  </p:stCondLst>
                                  <p:childTnLst>
                                    <p:set>
                                      <p:cBhvr>
                                        <p:cTn id="44" dur="1" fill="hold">
                                          <p:stCondLst>
                                            <p:cond delay="0"/>
                                          </p:stCondLst>
                                        </p:cTn>
                                        <p:tgtEl>
                                          <p:spTgt spid="43017"/>
                                        </p:tgtEl>
                                        <p:attrNameLst>
                                          <p:attrName>style.visibility</p:attrName>
                                        </p:attrNameLst>
                                      </p:cBhvr>
                                      <p:to>
                                        <p:strVal val="visible"/>
                                      </p:to>
                                    </p:set>
                                    <p:animEffect transition="in" filter="wipe(down)">
                                      <p:cBhvr>
                                        <p:cTn id="45" dur="145">
                                          <p:stCondLst>
                                            <p:cond delay="0"/>
                                          </p:stCondLst>
                                        </p:cTn>
                                        <p:tgtEl>
                                          <p:spTgt spid="43017"/>
                                        </p:tgtEl>
                                      </p:cBhvr>
                                    </p:animEffect>
                                    <p:anim calcmode="lin" valueType="num">
                                      <p:cBhvr>
                                        <p:cTn id="46" dur="456" tmFilter="0,0; 0.14,0.36; 0.43,0.73; 0.71,0.91; 1.0,1.0">
                                          <p:stCondLst>
                                            <p:cond delay="0"/>
                                          </p:stCondLst>
                                        </p:cTn>
                                        <p:tgtEl>
                                          <p:spTgt spid="43017"/>
                                        </p:tgtEl>
                                        <p:attrNameLst>
                                          <p:attrName>ppt_x</p:attrName>
                                        </p:attrNameLst>
                                      </p:cBhvr>
                                      <p:tavLst>
                                        <p:tav tm="0">
                                          <p:val>
                                            <p:strVal val="#ppt_x-0.25"/>
                                          </p:val>
                                        </p:tav>
                                        <p:tav tm="100000">
                                          <p:val>
                                            <p:strVal val="#ppt_x"/>
                                          </p:val>
                                        </p:tav>
                                      </p:tavLst>
                                    </p:anim>
                                    <p:anim calcmode="lin" valueType="num">
                                      <p:cBhvr>
                                        <p:cTn id="47" dur="166" tmFilter="0.0,0.0; 0.25,0.07; 0.50,0.2; 0.75,0.467; 1.0,1.0">
                                          <p:stCondLst>
                                            <p:cond delay="0"/>
                                          </p:stCondLst>
                                        </p:cTn>
                                        <p:tgtEl>
                                          <p:spTgt spid="43017"/>
                                        </p:tgtEl>
                                        <p:attrNameLst>
                                          <p:attrName>ppt_y</p:attrName>
                                        </p:attrNameLst>
                                      </p:cBhvr>
                                      <p:tavLst>
                                        <p:tav tm="0" fmla="#ppt_y-sin(pi*$)/3">
                                          <p:val>
                                            <p:fltVal val="0.5"/>
                                          </p:val>
                                        </p:tav>
                                        <p:tav tm="100000">
                                          <p:val>
                                            <p:fltVal val="1"/>
                                          </p:val>
                                        </p:tav>
                                      </p:tavLst>
                                    </p:anim>
                                    <p:anim calcmode="lin" valueType="num">
                                      <p:cBhvr>
                                        <p:cTn id="48" dur="166" tmFilter="0, 0; 0.125,0.2665; 0.25,0.4; 0.375,0.465; 0.5,0.5;  0.625,0.535; 0.75,0.6; 0.875,0.7335; 1,1">
                                          <p:stCondLst>
                                            <p:cond delay="166"/>
                                          </p:stCondLst>
                                        </p:cTn>
                                        <p:tgtEl>
                                          <p:spTgt spid="43017"/>
                                        </p:tgtEl>
                                        <p:attrNameLst>
                                          <p:attrName>ppt_y</p:attrName>
                                        </p:attrNameLst>
                                      </p:cBhvr>
                                      <p:tavLst>
                                        <p:tav tm="0" fmla="#ppt_y-sin(pi*$)/9">
                                          <p:val>
                                            <p:fltVal val="0"/>
                                          </p:val>
                                        </p:tav>
                                        <p:tav tm="100000">
                                          <p:val>
                                            <p:fltVal val="1"/>
                                          </p:val>
                                        </p:tav>
                                      </p:tavLst>
                                    </p:anim>
                                    <p:anim calcmode="lin" valueType="num">
                                      <p:cBhvr>
                                        <p:cTn id="49" dur="83" tmFilter="0, 0; 0.125,0.2665; 0.25,0.4; 0.375,0.465; 0.5,0.5;  0.625,0.535; 0.75,0.6; 0.875,0.7335; 1,1">
                                          <p:stCondLst>
                                            <p:cond delay="331"/>
                                          </p:stCondLst>
                                        </p:cTn>
                                        <p:tgtEl>
                                          <p:spTgt spid="43017"/>
                                        </p:tgtEl>
                                        <p:attrNameLst>
                                          <p:attrName>ppt_y</p:attrName>
                                        </p:attrNameLst>
                                      </p:cBhvr>
                                      <p:tavLst>
                                        <p:tav tm="0" fmla="#ppt_y-sin(pi*$)/27">
                                          <p:val>
                                            <p:fltVal val="0"/>
                                          </p:val>
                                        </p:tav>
                                        <p:tav tm="100000">
                                          <p:val>
                                            <p:fltVal val="1"/>
                                          </p:val>
                                        </p:tav>
                                      </p:tavLst>
                                    </p:anim>
                                    <p:anim calcmode="lin" valueType="num">
                                      <p:cBhvr>
                                        <p:cTn id="50" dur="41" tmFilter="0, 0; 0.125,0.2665; 0.25,0.4; 0.375,0.465; 0.5,0.5;  0.625,0.535; 0.75,0.6; 0.875,0.7335; 1,1">
                                          <p:stCondLst>
                                            <p:cond delay="414"/>
                                          </p:stCondLst>
                                        </p:cTn>
                                        <p:tgtEl>
                                          <p:spTgt spid="43017"/>
                                        </p:tgtEl>
                                        <p:attrNameLst>
                                          <p:attrName>ppt_y</p:attrName>
                                        </p:attrNameLst>
                                      </p:cBhvr>
                                      <p:tavLst>
                                        <p:tav tm="0" fmla="#ppt_y-sin(pi*$)/81">
                                          <p:val>
                                            <p:fltVal val="0"/>
                                          </p:val>
                                        </p:tav>
                                        <p:tav tm="100000">
                                          <p:val>
                                            <p:fltVal val="1"/>
                                          </p:val>
                                        </p:tav>
                                      </p:tavLst>
                                    </p:anim>
                                    <p:animScale>
                                      <p:cBhvr>
                                        <p:cTn id="51" dur="7">
                                          <p:stCondLst>
                                            <p:cond delay="162"/>
                                          </p:stCondLst>
                                        </p:cTn>
                                        <p:tgtEl>
                                          <p:spTgt spid="43017"/>
                                        </p:tgtEl>
                                      </p:cBhvr>
                                      <p:to x="100000" y="60000"/>
                                    </p:animScale>
                                    <p:animScale>
                                      <p:cBhvr>
                                        <p:cTn id="52" dur="41" decel="50000">
                                          <p:stCondLst>
                                            <p:cond delay="169"/>
                                          </p:stCondLst>
                                        </p:cTn>
                                        <p:tgtEl>
                                          <p:spTgt spid="43017"/>
                                        </p:tgtEl>
                                      </p:cBhvr>
                                      <p:to x="100000" y="100000"/>
                                    </p:animScale>
                                    <p:animScale>
                                      <p:cBhvr>
                                        <p:cTn id="53" dur="7">
                                          <p:stCondLst>
                                            <p:cond delay="328"/>
                                          </p:stCondLst>
                                        </p:cTn>
                                        <p:tgtEl>
                                          <p:spTgt spid="43017"/>
                                        </p:tgtEl>
                                      </p:cBhvr>
                                      <p:to x="100000" y="80000"/>
                                    </p:animScale>
                                    <p:animScale>
                                      <p:cBhvr>
                                        <p:cTn id="54" dur="41" decel="50000">
                                          <p:stCondLst>
                                            <p:cond delay="335"/>
                                          </p:stCondLst>
                                        </p:cTn>
                                        <p:tgtEl>
                                          <p:spTgt spid="43017"/>
                                        </p:tgtEl>
                                      </p:cBhvr>
                                      <p:to x="100000" y="100000"/>
                                    </p:animScale>
                                    <p:animScale>
                                      <p:cBhvr>
                                        <p:cTn id="55" dur="7">
                                          <p:stCondLst>
                                            <p:cond delay="410"/>
                                          </p:stCondLst>
                                        </p:cTn>
                                        <p:tgtEl>
                                          <p:spTgt spid="43017"/>
                                        </p:tgtEl>
                                      </p:cBhvr>
                                      <p:to x="100000" y="90000"/>
                                    </p:animScale>
                                    <p:animScale>
                                      <p:cBhvr>
                                        <p:cTn id="56" dur="41" decel="50000">
                                          <p:stCondLst>
                                            <p:cond delay="417"/>
                                          </p:stCondLst>
                                        </p:cTn>
                                        <p:tgtEl>
                                          <p:spTgt spid="43017"/>
                                        </p:tgtEl>
                                      </p:cBhvr>
                                      <p:to x="100000" y="100000"/>
                                    </p:animScale>
                                    <p:animScale>
                                      <p:cBhvr>
                                        <p:cTn id="57" dur="7">
                                          <p:stCondLst>
                                            <p:cond delay="452"/>
                                          </p:stCondLst>
                                        </p:cTn>
                                        <p:tgtEl>
                                          <p:spTgt spid="43017"/>
                                        </p:tgtEl>
                                      </p:cBhvr>
                                      <p:to x="100000" y="95000"/>
                                    </p:animScale>
                                    <p:animScale>
                                      <p:cBhvr>
                                        <p:cTn id="58" dur="41" decel="50000">
                                          <p:stCondLst>
                                            <p:cond delay="458"/>
                                          </p:stCondLst>
                                        </p:cTn>
                                        <p:tgtEl>
                                          <p:spTgt spid="43017"/>
                                        </p:tgtEl>
                                      </p:cBhvr>
                                      <p:to x="100000" y="100000"/>
                                    </p:animScale>
                                  </p:childTnLst>
                                </p:cTn>
                              </p:par>
                            </p:childTnLst>
                          </p:cTn>
                        </p:par>
                        <p:par>
                          <p:cTn id="59" fill="hold" nodeType="afterGroup">
                            <p:stCondLst>
                              <p:cond delay="2000"/>
                            </p:stCondLst>
                            <p:childTnLst>
                              <p:par>
                                <p:cTn id="60" presetID="36" presetClass="emph" presetSubtype="0" fill="hold" grpId="0" nodeType="afterEffect">
                                  <p:stCondLst>
                                    <p:cond delay="0"/>
                                  </p:stCondLst>
                                  <p:iterate type="lt">
                                    <p:tmPct val="10000"/>
                                  </p:iterate>
                                  <p:childTnLst>
                                    <p:animScale>
                                      <p:cBhvr>
                                        <p:cTn id="61" dur="250" autoRev="1" fill="hold">
                                          <p:stCondLst>
                                            <p:cond delay="0"/>
                                          </p:stCondLst>
                                        </p:cTn>
                                        <p:tgtEl>
                                          <p:spTgt spid="5"/>
                                        </p:tgtEl>
                                      </p:cBhvr>
                                      <p:to x="80000" y="100000"/>
                                    </p:animScale>
                                    <p:anim by="(#ppt_w*0.10)" calcmode="lin" valueType="num">
                                      <p:cBhvr>
                                        <p:cTn id="62" dur="250" autoRev="1" fill="hold">
                                          <p:stCondLst>
                                            <p:cond delay="0"/>
                                          </p:stCondLst>
                                        </p:cTn>
                                        <p:tgtEl>
                                          <p:spTgt spid="5"/>
                                        </p:tgtEl>
                                        <p:attrNameLst>
                                          <p:attrName>ppt_x</p:attrName>
                                        </p:attrNameLst>
                                      </p:cBhvr>
                                    </p:anim>
                                    <p:anim by="(-#ppt_w*0.10)" calcmode="lin" valueType="num">
                                      <p:cBhvr>
                                        <p:cTn id="63" dur="250" autoRev="1" fill="hold">
                                          <p:stCondLst>
                                            <p:cond delay="0"/>
                                          </p:stCondLst>
                                        </p:cTn>
                                        <p:tgtEl>
                                          <p:spTgt spid="5"/>
                                        </p:tgtEl>
                                        <p:attrNameLst>
                                          <p:attrName>ppt_y</p:attrName>
                                        </p:attrNameLst>
                                      </p:cBhvr>
                                    </p:anim>
                                    <p:animRot by="-480000">
                                      <p:cBhvr>
                                        <p:cTn id="64" dur="250" autoRev="1"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43015" grpId="0"/>
      <p:bldP spid="43016" grpId="0"/>
      <p:bldP spid="43017"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30"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1"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6" name="Arc 5"/>
          <p:cNvSpPr/>
          <p:nvPr/>
        </p:nvSpPr>
        <p:spPr>
          <a:xfrm rot="20086497">
            <a:off x="-161925" y="457200"/>
            <a:ext cx="3160713" cy="3057525"/>
          </a:xfrm>
          <a:prstGeom prst="arc">
            <a:avLst>
              <a:gd name="adj1" fmla="val 14204055"/>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7" name="Wave 6"/>
          <p:cNvSpPr/>
          <p:nvPr/>
        </p:nvSpPr>
        <p:spPr>
          <a:xfrm>
            <a:off x="5638800" y="3810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400" b="1" dirty="0"/>
              <a:t>فصل دوم</a:t>
            </a:r>
            <a:endParaRPr lang="en-US" sz="2400" b="1" dirty="0"/>
          </a:p>
        </p:txBody>
      </p:sp>
      <p:sp>
        <p:nvSpPr>
          <p:cNvPr id="44039" name="TextBox 7"/>
          <p:cNvSpPr txBox="1">
            <a:spLocks noChangeArrowheads="1"/>
          </p:cNvSpPr>
          <p:nvPr/>
        </p:nvSpPr>
        <p:spPr bwMode="auto">
          <a:xfrm>
            <a:off x="1819275" y="1828800"/>
            <a:ext cx="6494463"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lnSpc>
                <a:spcPct val="200000"/>
              </a:lnSpc>
            </a:pPr>
            <a:r>
              <a:rPr lang="fa-IR" sz="2000" b="1" dirty="0"/>
              <a:t>انواع فروشگاههای الکترونیکی</a:t>
            </a:r>
            <a:endParaRPr lang="en-US" sz="2000" dirty="0"/>
          </a:p>
          <a:p>
            <a:pPr algn="r" rtl="1" eaLnBrk="1" hangingPunct="1">
              <a:lnSpc>
                <a:spcPct val="200000"/>
              </a:lnSpc>
            </a:pPr>
            <a:r>
              <a:rPr lang="fa-IR" sz="2000" dirty="0"/>
              <a:t>انواع مختلفی از مغازه ها و مجتمع های فروشگاهی الکترونیکی وجود دارند.</a:t>
            </a:r>
            <a:endParaRPr lang="en-US" sz="2000" dirty="0"/>
          </a:p>
          <a:p>
            <a:pPr algn="r" rtl="1" eaLnBrk="1" hangingPunct="1">
              <a:lnSpc>
                <a:spcPct val="200000"/>
              </a:lnSpc>
            </a:pPr>
            <a:r>
              <a:rPr lang="fa-IR" sz="2000" b="1" dirty="0"/>
              <a:t>- فروشگاه ها /مجتمع های عمومی</a:t>
            </a:r>
            <a:endParaRPr lang="en-US" sz="2000" dirty="0"/>
          </a:p>
          <a:p>
            <a:pPr algn="r" rtl="1" eaLnBrk="1" hangingPunct="1">
              <a:lnSpc>
                <a:spcPct val="200000"/>
              </a:lnSpc>
            </a:pPr>
            <a:r>
              <a:rPr lang="fa-IR" sz="2000" b="1" dirty="0"/>
              <a:t>- فروشگاه ها / مجتمع های تخصصی</a:t>
            </a:r>
            <a:endParaRPr lang="en-US" sz="2000" dirty="0"/>
          </a:p>
          <a:p>
            <a:pPr algn="r" rtl="1" eaLnBrk="1" hangingPunct="1">
              <a:lnSpc>
                <a:spcPct val="200000"/>
              </a:lnSpc>
            </a:pPr>
            <a:r>
              <a:rPr lang="fa-IR" sz="2000" b="1" dirty="0"/>
              <a:t>- فروشگاه های محلی در مقابل جهانی </a:t>
            </a:r>
            <a:endParaRPr lang="en-US" sz="2000" dirty="0"/>
          </a:p>
          <a:p>
            <a:pPr algn="r" rtl="1" eaLnBrk="1" hangingPunct="1">
              <a:lnSpc>
                <a:spcPct val="200000"/>
              </a:lnSpc>
            </a:pPr>
            <a:r>
              <a:rPr lang="fa-IR" sz="2000" b="1" dirty="0"/>
              <a:t>- سازمان های کاملا آن لاین در مقابل مغازه های مختلط </a:t>
            </a:r>
            <a:endParaRPr lang="en-US" sz="2000" dirty="0"/>
          </a:p>
          <a:p>
            <a:pPr algn="r" rtl="1" eaLnBrk="1" hangingPunct="1">
              <a:lnSpc>
                <a:spcPct val="200000"/>
              </a:lnSpc>
            </a:pPr>
            <a:r>
              <a:rPr lang="fa-IR" sz="2000" b="1" dirty="0"/>
              <a:t> </a:t>
            </a:r>
            <a:endParaRPr lang="en-US" sz="2000" dirty="0"/>
          </a:p>
          <a:p>
            <a:pPr algn="r" eaLnBrk="1" hangingPunct="1">
              <a:lnSpc>
                <a:spcPct val="200000"/>
              </a:lnSpc>
            </a:pPr>
            <a:endParaRPr lang="en-US" sz="2000"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par>
                          <p:cTn id="8" fill="hold" nodeType="afterGroup">
                            <p:stCondLst>
                              <p:cond delay="500"/>
                            </p:stCondLst>
                            <p:childTnLst>
                              <p:par>
                                <p:cTn id="9" presetID="49" presetClass="entr" presetSubtype="0" decel="100000" fill="hold" grpId="0" nodeType="afterEffect">
                                  <p:stCondLst>
                                    <p:cond delay="0"/>
                                  </p:stCondLst>
                                  <p:childTnLst>
                                    <p:set>
                                      <p:cBhvr>
                                        <p:cTn id="10" dur="1" fill="hold">
                                          <p:stCondLst>
                                            <p:cond delay="0"/>
                                          </p:stCondLst>
                                        </p:cTn>
                                        <p:tgtEl>
                                          <p:spTgt spid="44039"/>
                                        </p:tgtEl>
                                        <p:attrNameLst>
                                          <p:attrName>style.visibility</p:attrName>
                                        </p:attrNameLst>
                                      </p:cBhvr>
                                      <p:to>
                                        <p:strVal val="visible"/>
                                      </p:to>
                                    </p:set>
                                    <p:anim calcmode="lin" valueType="num">
                                      <p:cBhvr>
                                        <p:cTn id="11" dur="500" fill="hold"/>
                                        <p:tgtEl>
                                          <p:spTgt spid="44039"/>
                                        </p:tgtEl>
                                        <p:attrNameLst>
                                          <p:attrName>ppt_w</p:attrName>
                                        </p:attrNameLst>
                                      </p:cBhvr>
                                      <p:tavLst>
                                        <p:tav tm="0">
                                          <p:val>
                                            <p:fltVal val="0"/>
                                          </p:val>
                                        </p:tav>
                                        <p:tav tm="100000">
                                          <p:val>
                                            <p:strVal val="#ppt_w"/>
                                          </p:val>
                                        </p:tav>
                                      </p:tavLst>
                                    </p:anim>
                                    <p:anim calcmode="lin" valueType="num">
                                      <p:cBhvr>
                                        <p:cTn id="12" dur="500" fill="hold"/>
                                        <p:tgtEl>
                                          <p:spTgt spid="44039"/>
                                        </p:tgtEl>
                                        <p:attrNameLst>
                                          <p:attrName>ppt_h</p:attrName>
                                        </p:attrNameLst>
                                      </p:cBhvr>
                                      <p:tavLst>
                                        <p:tav tm="0">
                                          <p:val>
                                            <p:fltVal val="0"/>
                                          </p:val>
                                        </p:tav>
                                        <p:tav tm="100000">
                                          <p:val>
                                            <p:strVal val="#ppt_h"/>
                                          </p:val>
                                        </p:tav>
                                      </p:tavLst>
                                    </p:anim>
                                    <p:anim calcmode="lin" valueType="num">
                                      <p:cBhvr>
                                        <p:cTn id="13" dur="500" fill="hold"/>
                                        <p:tgtEl>
                                          <p:spTgt spid="44039"/>
                                        </p:tgtEl>
                                        <p:attrNameLst>
                                          <p:attrName>style.rotation</p:attrName>
                                        </p:attrNameLst>
                                      </p:cBhvr>
                                      <p:tavLst>
                                        <p:tav tm="0">
                                          <p:val>
                                            <p:fltVal val="360"/>
                                          </p:val>
                                        </p:tav>
                                        <p:tav tm="100000">
                                          <p:val>
                                            <p:fltVal val="0"/>
                                          </p:val>
                                        </p:tav>
                                      </p:tavLst>
                                    </p:anim>
                                    <p:animEffect transition="in" filter="fade">
                                      <p:cBhvr>
                                        <p:cTn id="14" dur="500"/>
                                        <p:tgtEl>
                                          <p:spTgt spid="44039"/>
                                        </p:tgtEl>
                                      </p:cBhvr>
                                    </p:animEffect>
                                  </p:childTnLst>
                                </p:cTn>
                              </p:par>
                            </p:childTnLst>
                          </p:cTn>
                        </p:par>
                        <p:par>
                          <p:cTn id="15" fill="hold" nodeType="afterGroup">
                            <p:stCondLst>
                              <p:cond delay="1000"/>
                            </p:stCondLst>
                            <p:childTnLst>
                              <p:par>
                                <p:cTn id="16" presetID="36" presetClass="emph" presetSubtype="0" fill="hold" grpId="0" nodeType="afterEffect">
                                  <p:stCondLst>
                                    <p:cond delay="0"/>
                                  </p:stCondLst>
                                  <p:iterate type="lt">
                                    <p:tmPct val="10000"/>
                                  </p:iterate>
                                  <p:childTnLst>
                                    <p:animScale>
                                      <p:cBhvr>
                                        <p:cTn id="17" dur="250" autoRev="1" fill="hold">
                                          <p:stCondLst>
                                            <p:cond delay="0"/>
                                          </p:stCondLst>
                                        </p:cTn>
                                        <p:tgtEl>
                                          <p:spTgt spid="5"/>
                                        </p:tgtEl>
                                      </p:cBhvr>
                                      <p:to x="80000" y="100000"/>
                                    </p:animScale>
                                    <p:anim by="(#ppt_w*0.10)" calcmode="lin" valueType="num">
                                      <p:cBhvr>
                                        <p:cTn id="18" dur="250" autoRev="1" fill="hold">
                                          <p:stCondLst>
                                            <p:cond delay="0"/>
                                          </p:stCondLst>
                                        </p:cTn>
                                        <p:tgtEl>
                                          <p:spTgt spid="5"/>
                                        </p:tgtEl>
                                        <p:attrNameLst>
                                          <p:attrName>ppt_x</p:attrName>
                                        </p:attrNameLst>
                                      </p:cBhvr>
                                    </p:anim>
                                    <p:anim by="(-#ppt_w*0.10)" calcmode="lin" valueType="num">
                                      <p:cBhvr>
                                        <p:cTn id="19" dur="250" autoRev="1" fill="hold">
                                          <p:stCondLst>
                                            <p:cond delay="0"/>
                                          </p:stCondLst>
                                        </p:cTn>
                                        <p:tgtEl>
                                          <p:spTgt spid="5"/>
                                        </p:tgtEl>
                                        <p:attrNameLst>
                                          <p:attrName>ppt_y</p:attrName>
                                        </p:attrNameLst>
                                      </p:cBhvr>
                                    </p:anim>
                                    <p:animRot by="-480000">
                                      <p:cBhvr>
                                        <p:cTn id="20" dur="250" autoRev="1"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44039"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15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6" name="Arc 5"/>
          <p:cNvSpPr/>
          <p:nvPr/>
        </p:nvSpPr>
        <p:spPr>
          <a:xfrm rot="20086497">
            <a:off x="-161925" y="457200"/>
            <a:ext cx="3160713" cy="3057525"/>
          </a:xfrm>
          <a:prstGeom prst="arc">
            <a:avLst>
              <a:gd name="adj1" fmla="val 14204055"/>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7" name="Wave 6"/>
          <p:cNvSpPr/>
          <p:nvPr/>
        </p:nvSpPr>
        <p:spPr>
          <a:xfrm>
            <a:off x="5638800" y="3810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400" b="1" dirty="0"/>
              <a:t>فصل دوم</a:t>
            </a:r>
            <a:endParaRPr lang="en-US" sz="2400" b="1" dirty="0"/>
          </a:p>
        </p:txBody>
      </p:sp>
      <p:sp>
        <p:nvSpPr>
          <p:cNvPr id="45063" name="TextBox 7"/>
          <p:cNvSpPr txBox="1">
            <a:spLocks noChangeArrowheads="1"/>
          </p:cNvSpPr>
          <p:nvPr/>
        </p:nvSpPr>
        <p:spPr bwMode="auto">
          <a:xfrm>
            <a:off x="838200" y="1600200"/>
            <a:ext cx="7391400" cy="263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rtl="1" eaLnBrk="1" hangingPunct="1">
              <a:lnSpc>
                <a:spcPct val="150000"/>
              </a:lnSpc>
            </a:pPr>
            <a:r>
              <a:rPr lang="fa-IR" sz="2000" b="1"/>
              <a:t>بازارها</a:t>
            </a:r>
            <a:endParaRPr lang="en-US" sz="2000"/>
          </a:p>
          <a:p>
            <a:pPr algn="just" rtl="1" eaLnBrk="1" hangingPunct="1">
              <a:lnSpc>
                <a:spcPct val="150000"/>
              </a:lnSpc>
            </a:pPr>
            <a:r>
              <a:rPr lang="fa-IR"/>
              <a:t>در بیان کلی تمایز ما بین یک مجتمع فروشگاهی و بازار همیشه واضح و مشخص نیست در جهان فیزیکی . مجتمع فروشگاهی مجموعه ای از مغازه هاست  (مرکز خرید) که مغازه ها ازیکدیگر مجزا هستند و قیمت ها معمولا ثابت می باشند.در مقابل در بازارهاکه برخی در فضای باز هستند . افرادبه دنبال چانه زنیها هستند و انتظار دارند که در خصوص قیمتها مذاکره کنند.</a:t>
            </a:r>
            <a:endParaRPr lang="en-US"/>
          </a:p>
          <a:p>
            <a:pPr algn="just" eaLnBrk="1" hangingPunct="1">
              <a:lnSpc>
                <a:spcPct val="150000"/>
              </a:lnSpc>
            </a:pPr>
            <a:endParaRPr lang="en-US"/>
          </a:p>
        </p:txBody>
      </p:sp>
      <p:sp>
        <p:nvSpPr>
          <p:cNvPr id="45064" name="TextBox 8"/>
          <p:cNvSpPr txBox="1">
            <a:spLocks noChangeArrowheads="1"/>
          </p:cNvSpPr>
          <p:nvPr/>
        </p:nvSpPr>
        <p:spPr bwMode="auto">
          <a:xfrm>
            <a:off x="1905000" y="3886200"/>
            <a:ext cx="6370638" cy="871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lnSpc>
                <a:spcPct val="150000"/>
              </a:lnSpc>
            </a:pPr>
            <a:r>
              <a:rPr lang="fa-IR" b="1"/>
              <a:t>بازار های الکترونیکی خصوصی </a:t>
            </a:r>
            <a:endParaRPr lang="en-US"/>
          </a:p>
          <a:p>
            <a:pPr algn="r" eaLnBrk="1" hangingPunct="1">
              <a:lnSpc>
                <a:spcPct val="150000"/>
              </a:lnSpc>
            </a:pPr>
            <a:r>
              <a:rPr lang="fa-IR"/>
              <a:t>بازارهای الکترونیکی خصوصی آنهایی هستند که توسط یک شرکت تملک شده اند .</a:t>
            </a:r>
            <a:endParaRPr lang="en-US"/>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par>
                          <p:cTn id="8" fill="hold" nodeType="afterGroup">
                            <p:stCondLst>
                              <p:cond delay="1950"/>
                            </p:stCondLst>
                            <p:childTnLst>
                              <p:par>
                                <p:cTn id="9" presetID="23" presetClass="entr" presetSubtype="16" fill="hold" grpId="0" nodeType="afterEffect">
                                  <p:stCondLst>
                                    <p:cond delay="0"/>
                                  </p:stCondLst>
                                  <p:childTnLst>
                                    <p:set>
                                      <p:cBhvr>
                                        <p:cTn id="10" dur="1" fill="hold">
                                          <p:stCondLst>
                                            <p:cond delay="0"/>
                                          </p:stCondLst>
                                        </p:cTn>
                                        <p:tgtEl>
                                          <p:spTgt spid="45063"/>
                                        </p:tgtEl>
                                        <p:attrNameLst>
                                          <p:attrName>style.visibility</p:attrName>
                                        </p:attrNameLst>
                                      </p:cBhvr>
                                      <p:to>
                                        <p:strVal val="visible"/>
                                      </p:to>
                                    </p:set>
                                    <p:anim calcmode="lin" valueType="num">
                                      <p:cBhvr>
                                        <p:cTn id="11" dur="500" fill="hold"/>
                                        <p:tgtEl>
                                          <p:spTgt spid="45063"/>
                                        </p:tgtEl>
                                        <p:attrNameLst>
                                          <p:attrName>ppt_w</p:attrName>
                                        </p:attrNameLst>
                                      </p:cBhvr>
                                      <p:tavLst>
                                        <p:tav tm="0">
                                          <p:val>
                                            <p:fltVal val="0"/>
                                          </p:val>
                                        </p:tav>
                                        <p:tav tm="100000">
                                          <p:val>
                                            <p:strVal val="#ppt_w"/>
                                          </p:val>
                                        </p:tav>
                                      </p:tavLst>
                                    </p:anim>
                                    <p:anim calcmode="lin" valueType="num">
                                      <p:cBhvr>
                                        <p:cTn id="12" dur="500" fill="hold"/>
                                        <p:tgtEl>
                                          <p:spTgt spid="45063"/>
                                        </p:tgtEl>
                                        <p:attrNameLst>
                                          <p:attrName>ppt_h</p:attrName>
                                        </p:attrNameLst>
                                      </p:cBhvr>
                                      <p:tavLst>
                                        <p:tav tm="0">
                                          <p:val>
                                            <p:fltVal val="0"/>
                                          </p:val>
                                        </p:tav>
                                        <p:tav tm="100000">
                                          <p:val>
                                            <p:strVal val="#ppt_h"/>
                                          </p:val>
                                        </p:tav>
                                      </p:tavLst>
                                    </p:anim>
                                  </p:childTnLst>
                                </p:cTn>
                              </p:par>
                            </p:childTnLst>
                          </p:cTn>
                        </p:par>
                        <p:par>
                          <p:cTn id="13" fill="hold" nodeType="afterGroup">
                            <p:stCondLst>
                              <p:cond delay="2450"/>
                            </p:stCondLst>
                            <p:childTnLst>
                              <p:par>
                                <p:cTn id="14" presetID="23" presetClass="entr" presetSubtype="16" fill="hold" grpId="0" nodeType="afterEffect">
                                  <p:stCondLst>
                                    <p:cond delay="0"/>
                                  </p:stCondLst>
                                  <p:childTnLst>
                                    <p:set>
                                      <p:cBhvr>
                                        <p:cTn id="15" dur="1" fill="hold">
                                          <p:stCondLst>
                                            <p:cond delay="0"/>
                                          </p:stCondLst>
                                        </p:cTn>
                                        <p:tgtEl>
                                          <p:spTgt spid="45064"/>
                                        </p:tgtEl>
                                        <p:attrNameLst>
                                          <p:attrName>style.visibility</p:attrName>
                                        </p:attrNameLst>
                                      </p:cBhvr>
                                      <p:to>
                                        <p:strVal val="visible"/>
                                      </p:to>
                                    </p:set>
                                    <p:anim calcmode="lin" valueType="num">
                                      <p:cBhvr>
                                        <p:cTn id="16" dur="500" fill="hold"/>
                                        <p:tgtEl>
                                          <p:spTgt spid="45064"/>
                                        </p:tgtEl>
                                        <p:attrNameLst>
                                          <p:attrName>ppt_w</p:attrName>
                                        </p:attrNameLst>
                                      </p:cBhvr>
                                      <p:tavLst>
                                        <p:tav tm="0">
                                          <p:val>
                                            <p:fltVal val="0"/>
                                          </p:val>
                                        </p:tav>
                                        <p:tav tm="100000">
                                          <p:val>
                                            <p:strVal val="#ppt_w"/>
                                          </p:val>
                                        </p:tav>
                                      </p:tavLst>
                                    </p:anim>
                                    <p:anim calcmode="lin" valueType="num">
                                      <p:cBhvr>
                                        <p:cTn id="17" dur="500" fill="hold"/>
                                        <p:tgtEl>
                                          <p:spTgt spid="45064"/>
                                        </p:tgtEl>
                                        <p:attrNameLst>
                                          <p:attrName>ppt_h</p:attrName>
                                        </p:attrNameLst>
                                      </p:cBhvr>
                                      <p:tavLst>
                                        <p:tav tm="0">
                                          <p:val>
                                            <p:fltVal val="0"/>
                                          </p:val>
                                        </p:tav>
                                        <p:tav tm="100000">
                                          <p:val>
                                            <p:strVal val="#ppt_h"/>
                                          </p:val>
                                        </p:tav>
                                      </p:tavLst>
                                    </p:anim>
                                  </p:childTnLst>
                                </p:cTn>
                              </p:par>
                            </p:childTnLst>
                          </p:cTn>
                        </p:par>
                        <p:par>
                          <p:cTn id="18" fill="hold" nodeType="afterGroup">
                            <p:stCondLst>
                              <p:cond delay="2950"/>
                            </p:stCondLst>
                            <p:childTnLst>
                              <p:par>
                                <p:cTn id="19" presetID="36" presetClass="emph" presetSubtype="0" fill="hold" grpId="0" nodeType="afterEffect">
                                  <p:stCondLst>
                                    <p:cond delay="0"/>
                                  </p:stCondLst>
                                  <p:iterate type="lt">
                                    <p:tmPct val="10000"/>
                                  </p:iterate>
                                  <p:childTnLst>
                                    <p:animScale>
                                      <p:cBhvr>
                                        <p:cTn id="20" dur="250" autoRev="1" fill="hold">
                                          <p:stCondLst>
                                            <p:cond delay="0"/>
                                          </p:stCondLst>
                                        </p:cTn>
                                        <p:tgtEl>
                                          <p:spTgt spid="5"/>
                                        </p:tgtEl>
                                      </p:cBhvr>
                                      <p:to x="80000" y="100000"/>
                                    </p:animScale>
                                    <p:anim by="(#ppt_w*0.10)" calcmode="lin" valueType="num">
                                      <p:cBhvr>
                                        <p:cTn id="21" dur="250" autoRev="1" fill="hold">
                                          <p:stCondLst>
                                            <p:cond delay="0"/>
                                          </p:stCondLst>
                                        </p:cTn>
                                        <p:tgtEl>
                                          <p:spTgt spid="5"/>
                                        </p:tgtEl>
                                        <p:attrNameLst>
                                          <p:attrName>ppt_x</p:attrName>
                                        </p:attrNameLst>
                                      </p:cBhvr>
                                    </p:anim>
                                    <p:anim by="(-#ppt_w*0.10)" calcmode="lin" valueType="num">
                                      <p:cBhvr>
                                        <p:cTn id="22" dur="250" autoRev="1" fill="hold">
                                          <p:stCondLst>
                                            <p:cond delay="0"/>
                                          </p:stCondLst>
                                        </p:cTn>
                                        <p:tgtEl>
                                          <p:spTgt spid="5"/>
                                        </p:tgtEl>
                                        <p:attrNameLst>
                                          <p:attrName>ppt_y</p:attrName>
                                        </p:attrNameLst>
                                      </p:cBhvr>
                                    </p:anim>
                                    <p:animRot by="-480000">
                                      <p:cBhvr>
                                        <p:cTn id="23" dur="250" autoRev="1"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45063" grpId="0"/>
      <p:bldP spid="45064"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78"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179"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6" name="Arc 5"/>
          <p:cNvSpPr/>
          <p:nvPr/>
        </p:nvSpPr>
        <p:spPr>
          <a:xfrm rot="20086497">
            <a:off x="-161925" y="457200"/>
            <a:ext cx="3160713" cy="3057525"/>
          </a:xfrm>
          <a:prstGeom prst="arc">
            <a:avLst>
              <a:gd name="adj1" fmla="val 14204055"/>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46086" name="TextBox 6"/>
          <p:cNvSpPr txBox="1">
            <a:spLocks noChangeArrowheads="1"/>
          </p:cNvSpPr>
          <p:nvPr/>
        </p:nvSpPr>
        <p:spPr bwMode="auto">
          <a:xfrm>
            <a:off x="685800" y="1600200"/>
            <a:ext cx="7772400" cy="170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lnSpc>
                <a:spcPct val="150000"/>
              </a:lnSpc>
            </a:pPr>
            <a:r>
              <a:rPr lang="fa-IR" b="1" dirty="0"/>
              <a:t>بازارهای الکترونیکی عمومی</a:t>
            </a:r>
            <a:endParaRPr lang="en-US" dirty="0"/>
          </a:p>
          <a:p>
            <a:pPr algn="r" rtl="1" eaLnBrk="1" hangingPunct="1">
              <a:lnSpc>
                <a:spcPct val="150000"/>
              </a:lnSpc>
            </a:pPr>
            <a:r>
              <a:rPr lang="fa-IR" dirty="0"/>
              <a:t> بازارهای الکترونیکی عمومی . بازارهای </a:t>
            </a:r>
            <a:r>
              <a:rPr lang="en-US" dirty="0"/>
              <a:t>B2B</a:t>
            </a:r>
            <a:r>
              <a:rPr lang="fa-IR" dirty="0"/>
              <a:t>هستند که شامل تعداد زیادی خریدار و فروشنده می باشند .</a:t>
            </a:r>
            <a:endParaRPr lang="en-US" dirty="0"/>
          </a:p>
          <a:p>
            <a:pPr algn="r" eaLnBrk="1" hangingPunct="1">
              <a:lnSpc>
                <a:spcPct val="150000"/>
              </a:lnSpc>
            </a:pPr>
            <a:endParaRPr lang="en-US" dirty="0"/>
          </a:p>
        </p:txBody>
      </p:sp>
      <p:sp>
        <p:nvSpPr>
          <p:cNvPr id="46087" name="TextBox 10"/>
          <p:cNvSpPr txBox="1">
            <a:spLocks noChangeArrowheads="1"/>
          </p:cNvSpPr>
          <p:nvPr/>
        </p:nvSpPr>
        <p:spPr bwMode="auto">
          <a:xfrm>
            <a:off x="381000" y="3062288"/>
            <a:ext cx="8097838" cy="2170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lnSpc>
                <a:spcPct val="150000"/>
              </a:lnSpc>
            </a:pPr>
            <a:r>
              <a:rPr lang="fa-IR" b="1"/>
              <a:t>کنسرسیوم</a:t>
            </a:r>
            <a:endParaRPr lang="en-US"/>
          </a:p>
          <a:p>
            <a:pPr algn="r" rtl="1" eaLnBrk="1" hangingPunct="1">
              <a:lnSpc>
                <a:spcPct val="150000"/>
              </a:lnSpc>
            </a:pPr>
            <a:r>
              <a:rPr lang="fa-IR"/>
              <a:t>گروه کوجکی از خریداران اصلی ممکنست بازار الکترونیکی را ایجاد کنند که در آن به تعامل با تأمین کنندگانی معمولا از صنعت خویش بپردازند گروهی از فروشندگان نیز ممکنست بازاری الکترونیکی را ایجادکنند که در آن به تعامل باخریداران صنعت بپردازند </a:t>
            </a:r>
            <a:endParaRPr lang="en-US"/>
          </a:p>
          <a:p>
            <a:pPr eaLnBrk="1" hangingPunct="1">
              <a:lnSpc>
                <a:spcPct val="150000"/>
              </a:lnSpc>
            </a:pPr>
            <a:endParaRPr lang="en-US"/>
          </a:p>
        </p:txBody>
      </p:sp>
      <p:sp>
        <p:nvSpPr>
          <p:cNvPr id="8" name="Wave 7"/>
          <p:cNvSpPr/>
          <p:nvPr/>
        </p:nvSpPr>
        <p:spPr>
          <a:xfrm>
            <a:off x="5638800" y="3810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400" b="1" dirty="0"/>
              <a:t>فصل دوم</a:t>
            </a:r>
            <a:endParaRPr lang="en-US" sz="2400" b="1"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par>
                          <p:cTn id="8" fill="hold" nodeType="afterGroup">
                            <p:stCondLst>
                              <p:cond delay="500"/>
                            </p:stCondLst>
                            <p:childTnLst>
                              <p:par>
                                <p:cTn id="9" presetID="2" presetClass="entr" presetSubtype="4" fill="hold" grpId="0" nodeType="afterEffect">
                                  <p:stCondLst>
                                    <p:cond delay="0"/>
                                  </p:stCondLst>
                                  <p:childTnLst>
                                    <p:set>
                                      <p:cBhvr>
                                        <p:cTn id="10" dur="1" fill="hold">
                                          <p:stCondLst>
                                            <p:cond delay="0"/>
                                          </p:stCondLst>
                                        </p:cTn>
                                        <p:tgtEl>
                                          <p:spTgt spid="46086"/>
                                        </p:tgtEl>
                                        <p:attrNameLst>
                                          <p:attrName>style.visibility</p:attrName>
                                        </p:attrNameLst>
                                      </p:cBhvr>
                                      <p:to>
                                        <p:strVal val="visible"/>
                                      </p:to>
                                    </p:set>
                                    <p:anim calcmode="lin" valueType="num">
                                      <p:cBhvr additive="base">
                                        <p:cTn id="11" dur="500" fill="hold"/>
                                        <p:tgtEl>
                                          <p:spTgt spid="46086"/>
                                        </p:tgtEl>
                                        <p:attrNameLst>
                                          <p:attrName>ppt_x</p:attrName>
                                        </p:attrNameLst>
                                      </p:cBhvr>
                                      <p:tavLst>
                                        <p:tav tm="0">
                                          <p:val>
                                            <p:strVal val="#ppt_x"/>
                                          </p:val>
                                        </p:tav>
                                        <p:tav tm="100000">
                                          <p:val>
                                            <p:strVal val="#ppt_x"/>
                                          </p:val>
                                        </p:tav>
                                      </p:tavLst>
                                    </p:anim>
                                    <p:anim calcmode="lin" valueType="num">
                                      <p:cBhvr additive="base">
                                        <p:cTn id="12" dur="500" fill="hold"/>
                                        <p:tgtEl>
                                          <p:spTgt spid="46086"/>
                                        </p:tgtEl>
                                        <p:attrNameLst>
                                          <p:attrName>ppt_y</p:attrName>
                                        </p:attrNameLst>
                                      </p:cBhvr>
                                      <p:tavLst>
                                        <p:tav tm="0">
                                          <p:val>
                                            <p:strVal val="1+#ppt_h/2"/>
                                          </p:val>
                                        </p:tav>
                                        <p:tav tm="100000">
                                          <p:val>
                                            <p:strVal val="#ppt_y"/>
                                          </p:val>
                                        </p:tav>
                                      </p:tavLst>
                                    </p:anim>
                                  </p:childTnLst>
                                </p:cTn>
                              </p:par>
                            </p:childTnLst>
                          </p:cTn>
                        </p:par>
                        <p:par>
                          <p:cTn id="13" fill="hold" nodeType="afterGroup">
                            <p:stCondLst>
                              <p:cond delay="1000"/>
                            </p:stCondLst>
                            <p:childTnLst>
                              <p:par>
                                <p:cTn id="14" presetID="23" presetClass="entr" presetSubtype="16" fill="hold" grpId="0" nodeType="afterEffect">
                                  <p:stCondLst>
                                    <p:cond delay="0"/>
                                  </p:stCondLst>
                                  <p:childTnLst>
                                    <p:set>
                                      <p:cBhvr>
                                        <p:cTn id="15" dur="1" fill="hold">
                                          <p:stCondLst>
                                            <p:cond delay="0"/>
                                          </p:stCondLst>
                                        </p:cTn>
                                        <p:tgtEl>
                                          <p:spTgt spid="46087"/>
                                        </p:tgtEl>
                                        <p:attrNameLst>
                                          <p:attrName>style.visibility</p:attrName>
                                        </p:attrNameLst>
                                      </p:cBhvr>
                                      <p:to>
                                        <p:strVal val="visible"/>
                                      </p:to>
                                    </p:set>
                                    <p:anim calcmode="lin" valueType="num">
                                      <p:cBhvr>
                                        <p:cTn id="16" dur="500" fill="hold"/>
                                        <p:tgtEl>
                                          <p:spTgt spid="46087"/>
                                        </p:tgtEl>
                                        <p:attrNameLst>
                                          <p:attrName>ppt_w</p:attrName>
                                        </p:attrNameLst>
                                      </p:cBhvr>
                                      <p:tavLst>
                                        <p:tav tm="0">
                                          <p:val>
                                            <p:fltVal val="0"/>
                                          </p:val>
                                        </p:tav>
                                        <p:tav tm="100000">
                                          <p:val>
                                            <p:strVal val="#ppt_w"/>
                                          </p:val>
                                        </p:tav>
                                      </p:tavLst>
                                    </p:anim>
                                    <p:anim calcmode="lin" valueType="num">
                                      <p:cBhvr>
                                        <p:cTn id="17" dur="500" fill="hold"/>
                                        <p:tgtEl>
                                          <p:spTgt spid="46087"/>
                                        </p:tgtEl>
                                        <p:attrNameLst>
                                          <p:attrName>ppt_h</p:attrName>
                                        </p:attrNameLst>
                                      </p:cBhvr>
                                      <p:tavLst>
                                        <p:tav tm="0">
                                          <p:val>
                                            <p:fltVal val="0"/>
                                          </p:val>
                                        </p:tav>
                                        <p:tav tm="100000">
                                          <p:val>
                                            <p:strVal val="#ppt_h"/>
                                          </p:val>
                                        </p:tav>
                                      </p:tavLst>
                                    </p:anim>
                                  </p:childTnLst>
                                </p:cTn>
                              </p:par>
                            </p:childTnLst>
                          </p:cTn>
                        </p:par>
                        <p:par>
                          <p:cTn id="18" fill="hold" nodeType="afterGroup">
                            <p:stCondLst>
                              <p:cond delay="1500"/>
                            </p:stCondLst>
                            <p:childTnLst>
                              <p:par>
                                <p:cTn id="19" presetID="36" presetClass="emph" presetSubtype="0" fill="hold" grpId="0" nodeType="afterEffect">
                                  <p:stCondLst>
                                    <p:cond delay="0"/>
                                  </p:stCondLst>
                                  <p:iterate type="lt">
                                    <p:tmPct val="10000"/>
                                  </p:iterate>
                                  <p:childTnLst>
                                    <p:animScale>
                                      <p:cBhvr>
                                        <p:cTn id="20" dur="250" autoRev="1" fill="hold">
                                          <p:stCondLst>
                                            <p:cond delay="0"/>
                                          </p:stCondLst>
                                        </p:cTn>
                                        <p:tgtEl>
                                          <p:spTgt spid="5"/>
                                        </p:tgtEl>
                                      </p:cBhvr>
                                      <p:to x="80000" y="100000"/>
                                    </p:animScale>
                                    <p:anim by="(#ppt_w*0.10)" calcmode="lin" valueType="num">
                                      <p:cBhvr>
                                        <p:cTn id="21" dur="250" autoRev="1" fill="hold">
                                          <p:stCondLst>
                                            <p:cond delay="0"/>
                                          </p:stCondLst>
                                        </p:cTn>
                                        <p:tgtEl>
                                          <p:spTgt spid="5"/>
                                        </p:tgtEl>
                                        <p:attrNameLst>
                                          <p:attrName>ppt_x</p:attrName>
                                        </p:attrNameLst>
                                      </p:cBhvr>
                                    </p:anim>
                                    <p:anim by="(-#ppt_w*0.10)" calcmode="lin" valueType="num">
                                      <p:cBhvr>
                                        <p:cTn id="22" dur="250" autoRev="1" fill="hold">
                                          <p:stCondLst>
                                            <p:cond delay="0"/>
                                          </p:stCondLst>
                                        </p:cTn>
                                        <p:tgtEl>
                                          <p:spTgt spid="5"/>
                                        </p:tgtEl>
                                        <p:attrNameLst>
                                          <p:attrName>ppt_y</p:attrName>
                                        </p:attrNameLst>
                                      </p:cBhvr>
                                    </p:anim>
                                    <p:animRot by="-480000">
                                      <p:cBhvr>
                                        <p:cTn id="23" dur="250" autoRev="1"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46086" grpId="0"/>
      <p:bldP spid="46087"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02" name="Picture 2" descr="Untitled.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9050"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03"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6" name="Arc 5"/>
          <p:cNvSpPr/>
          <p:nvPr/>
        </p:nvSpPr>
        <p:spPr>
          <a:xfrm rot="20086497">
            <a:off x="-161925" y="457200"/>
            <a:ext cx="3160713" cy="3057525"/>
          </a:xfrm>
          <a:prstGeom prst="arc">
            <a:avLst>
              <a:gd name="adj1" fmla="val 14204055"/>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7" name="Wave 6"/>
          <p:cNvSpPr/>
          <p:nvPr/>
        </p:nvSpPr>
        <p:spPr>
          <a:xfrm>
            <a:off x="5638800" y="3810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400" b="1" dirty="0"/>
              <a:t>فصل دوم</a:t>
            </a:r>
            <a:endParaRPr lang="en-US" sz="2400" b="1" dirty="0"/>
          </a:p>
        </p:txBody>
      </p:sp>
      <p:sp>
        <p:nvSpPr>
          <p:cNvPr id="47111" name="TextBox 7"/>
          <p:cNvSpPr txBox="1">
            <a:spLocks noChangeArrowheads="1"/>
          </p:cNvSpPr>
          <p:nvPr/>
        </p:nvSpPr>
        <p:spPr bwMode="auto">
          <a:xfrm>
            <a:off x="762000" y="1905000"/>
            <a:ext cx="7696200" cy="2119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lnSpc>
                <a:spcPct val="150000"/>
              </a:lnSpc>
            </a:pPr>
            <a:r>
              <a:rPr lang="fa-IR"/>
              <a:t>بازارهای الکترونیکی با بازارهای معمولی از این جهت تفاوت دارند که مشتریان به صورت</a:t>
            </a:r>
            <a:endParaRPr lang="en-US"/>
          </a:p>
          <a:p>
            <a:pPr algn="r" rtl="1" eaLnBrk="1" hangingPunct="1">
              <a:lnSpc>
                <a:spcPct val="150000"/>
              </a:lnSpc>
            </a:pPr>
            <a:r>
              <a:rPr lang="fa-IR"/>
              <a:t>فیزیکی به آنجا رفت وآمد نمی کنند اگر چه این بازارها در انجام فرآیند خرید به صورت فیزیکی با مشتریان در ارتباط نمی با شند ، در عوض با دنیای فیزیکی از طریق مکانیزم های بازار برای ساخت و لجستیک مرتبط می باشند .</a:t>
            </a:r>
            <a:endParaRPr lang="en-US"/>
          </a:p>
          <a:p>
            <a:pPr algn="r" eaLnBrk="1" hangingPunct="1">
              <a:lnSpc>
                <a:spcPct val="150000"/>
              </a:lnSpc>
            </a:pPr>
            <a:endParaRPr lang="en-US"/>
          </a:p>
        </p:txBody>
      </p:sp>
      <p:sp>
        <p:nvSpPr>
          <p:cNvPr id="47112" name="TextBox 8"/>
          <p:cNvSpPr txBox="1">
            <a:spLocks noChangeArrowheads="1"/>
          </p:cNvSpPr>
          <p:nvPr/>
        </p:nvSpPr>
        <p:spPr bwMode="auto">
          <a:xfrm>
            <a:off x="4419600" y="1425575"/>
            <a:ext cx="404336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2000" b="1" dirty="0"/>
              <a:t>3-2 زنجیره های تامین و زنجیره های ارزش </a:t>
            </a:r>
            <a:endParaRPr lang="en-US" sz="2000" b="1" dirty="0"/>
          </a:p>
          <a:p>
            <a:pPr eaLnBrk="1" hangingPunct="1"/>
            <a:endParaRPr lang="en-US" sz="2000" b="1" dirty="0"/>
          </a:p>
        </p:txBody>
      </p:sp>
      <p:sp>
        <p:nvSpPr>
          <p:cNvPr id="47113" name="TextBox 9"/>
          <p:cNvSpPr txBox="1">
            <a:spLocks noChangeArrowheads="1"/>
          </p:cNvSpPr>
          <p:nvPr/>
        </p:nvSpPr>
        <p:spPr bwMode="auto">
          <a:xfrm>
            <a:off x="685800" y="3659188"/>
            <a:ext cx="7772400" cy="2630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lnSpc>
                <a:spcPct val="150000"/>
              </a:lnSpc>
            </a:pPr>
            <a:r>
              <a:rPr lang="fa-IR" sz="2000" b="1" dirty="0"/>
              <a:t>زنجیره تأمین  </a:t>
            </a:r>
            <a:endParaRPr lang="en-US" sz="2000" dirty="0"/>
          </a:p>
          <a:p>
            <a:pPr algn="r" rtl="1" eaLnBrk="1" hangingPunct="1">
              <a:lnSpc>
                <a:spcPct val="150000"/>
              </a:lnSpc>
            </a:pPr>
            <a:r>
              <a:rPr lang="fa-IR" dirty="0"/>
              <a:t>زنجیره تأمین  عبارتست از حرکت مواد ،اطلاعات ،پول و خدمات از طریق تأمین کنندگان مواد خام و از طریق کارخانه ها و انبارها به سمت مشتریان نهایی . یک زنجیره تأمین همچنین شامل سازمانها و فرآیند هایی است که این محصولات ،اطلاعات و خدمات را ایجاد و به مشتریان نهایی تحویل می دهند .</a:t>
            </a:r>
            <a:endParaRPr lang="en-US" dirty="0"/>
          </a:p>
          <a:p>
            <a:pPr algn="r" rtl="1" eaLnBrk="1" hangingPunct="1">
              <a:lnSpc>
                <a:spcPct val="150000"/>
              </a:lnSpc>
            </a:pPr>
            <a:r>
              <a:rPr lang="fa-IR" dirty="0"/>
              <a:t> </a:t>
            </a:r>
            <a:endParaRPr lang="en-US" dirty="0"/>
          </a:p>
          <a:p>
            <a:pPr algn="r" eaLnBrk="1" hangingPunct="1">
              <a:lnSpc>
                <a:spcPct val="150000"/>
              </a:lnSpc>
            </a:pPr>
            <a:endParaRPr lang="en-US"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par>
                          <p:cTn id="8" fill="hold" nodeType="afterGroup">
                            <p:stCondLst>
                              <p:cond delay="1950"/>
                            </p:stCondLst>
                            <p:childTnLst>
                              <p:par>
                                <p:cTn id="9" presetID="23" presetClass="entr" presetSubtype="16" fill="hold" grpId="0" nodeType="afterEffect">
                                  <p:stCondLst>
                                    <p:cond delay="0"/>
                                  </p:stCondLst>
                                  <p:childTnLst>
                                    <p:set>
                                      <p:cBhvr>
                                        <p:cTn id="10" dur="1" fill="hold">
                                          <p:stCondLst>
                                            <p:cond delay="0"/>
                                          </p:stCondLst>
                                        </p:cTn>
                                        <p:tgtEl>
                                          <p:spTgt spid="47112"/>
                                        </p:tgtEl>
                                        <p:attrNameLst>
                                          <p:attrName>style.visibility</p:attrName>
                                        </p:attrNameLst>
                                      </p:cBhvr>
                                      <p:to>
                                        <p:strVal val="visible"/>
                                      </p:to>
                                    </p:set>
                                    <p:anim calcmode="lin" valueType="num">
                                      <p:cBhvr>
                                        <p:cTn id="11" dur="500" fill="hold"/>
                                        <p:tgtEl>
                                          <p:spTgt spid="47112"/>
                                        </p:tgtEl>
                                        <p:attrNameLst>
                                          <p:attrName>ppt_w</p:attrName>
                                        </p:attrNameLst>
                                      </p:cBhvr>
                                      <p:tavLst>
                                        <p:tav tm="0">
                                          <p:val>
                                            <p:fltVal val="0"/>
                                          </p:val>
                                        </p:tav>
                                        <p:tav tm="100000">
                                          <p:val>
                                            <p:strVal val="#ppt_w"/>
                                          </p:val>
                                        </p:tav>
                                      </p:tavLst>
                                    </p:anim>
                                    <p:anim calcmode="lin" valueType="num">
                                      <p:cBhvr>
                                        <p:cTn id="12" dur="500" fill="hold"/>
                                        <p:tgtEl>
                                          <p:spTgt spid="47112"/>
                                        </p:tgtEl>
                                        <p:attrNameLst>
                                          <p:attrName>ppt_h</p:attrName>
                                        </p:attrNameLst>
                                      </p:cBhvr>
                                      <p:tavLst>
                                        <p:tav tm="0">
                                          <p:val>
                                            <p:fltVal val="0"/>
                                          </p:val>
                                        </p:tav>
                                        <p:tav tm="100000">
                                          <p:val>
                                            <p:strVal val="#ppt_h"/>
                                          </p:val>
                                        </p:tav>
                                      </p:tavLst>
                                    </p:anim>
                                  </p:childTnLst>
                                </p:cTn>
                              </p:par>
                            </p:childTnLst>
                          </p:cTn>
                        </p:par>
                        <p:par>
                          <p:cTn id="13" fill="hold" nodeType="afterGroup">
                            <p:stCondLst>
                              <p:cond delay="2450"/>
                            </p:stCondLst>
                            <p:childTnLst>
                              <p:par>
                                <p:cTn id="14" presetID="21" presetClass="entr" presetSubtype="4" fill="hold" grpId="0" nodeType="afterEffect">
                                  <p:stCondLst>
                                    <p:cond delay="0"/>
                                  </p:stCondLst>
                                  <p:childTnLst>
                                    <p:set>
                                      <p:cBhvr>
                                        <p:cTn id="15" dur="1" fill="hold">
                                          <p:stCondLst>
                                            <p:cond delay="0"/>
                                          </p:stCondLst>
                                        </p:cTn>
                                        <p:tgtEl>
                                          <p:spTgt spid="47111"/>
                                        </p:tgtEl>
                                        <p:attrNameLst>
                                          <p:attrName>style.visibility</p:attrName>
                                        </p:attrNameLst>
                                      </p:cBhvr>
                                      <p:to>
                                        <p:strVal val="visible"/>
                                      </p:to>
                                    </p:set>
                                    <p:animEffect transition="in" filter="wheel(4)">
                                      <p:cBhvr>
                                        <p:cTn id="16" dur="500"/>
                                        <p:tgtEl>
                                          <p:spTgt spid="47111"/>
                                        </p:tgtEl>
                                      </p:cBhvr>
                                    </p:animEffect>
                                  </p:childTnLst>
                                </p:cTn>
                              </p:par>
                            </p:childTnLst>
                          </p:cTn>
                        </p:par>
                        <p:par>
                          <p:cTn id="17" fill="hold" nodeType="afterGroup">
                            <p:stCondLst>
                              <p:cond delay="2950"/>
                            </p:stCondLst>
                            <p:childTnLst>
                              <p:par>
                                <p:cTn id="18" presetID="13" presetClass="entr" presetSubtype="16" fill="hold" grpId="0" nodeType="afterEffect">
                                  <p:stCondLst>
                                    <p:cond delay="0"/>
                                  </p:stCondLst>
                                  <p:childTnLst>
                                    <p:set>
                                      <p:cBhvr>
                                        <p:cTn id="19" dur="1" fill="hold">
                                          <p:stCondLst>
                                            <p:cond delay="0"/>
                                          </p:stCondLst>
                                        </p:cTn>
                                        <p:tgtEl>
                                          <p:spTgt spid="47113"/>
                                        </p:tgtEl>
                                        <p:attrNameLst>
                                          <p:attrName>style.visibility</p:attrName>
                                        </p:attrNameLst>
                                      </p:cBhvr>
                                      <p:to>
                                        <p:strVal val="visible"/>
                                      </p:to>
                                    </p:set>
                                    <p:animEffect transition="in" filter="plus(in)">
                                      <p:cBhvr>
                                        <p:cTn id="20" dur="500"/>
                                        <p:tgtEl>
                                          <p:spTgt spid="47113"/>
                                        </p:tgtEl>
                                      </p:cBhvr>
                                    </p:animEffect>
                                  </p:childTnLst>
                                </p:cTn>
                              </p:par>
                            </p:childTnLst>
                          </p:cTn>
                        </p:par>
                        <p:par>
                          <p:cTn id="21" fill="hold" nodeType="afterGroup">
                            <p:stCondLst>
                              <p:cond delay="3450"/>
                            </p:stCondLst>
                            <p:childTnLst>
                              <p:par>
                                <p:cTn id="22" presetID="36" presetClass="emph" presetSubtype="0" fill="hold" grpId="0" nodeType="afterEffect">
                                  <p:stCondLst>
                                    <p:cond delay="0"/>
                                  </p:stCondLst>
                                  <p:iterate type="lt">
                                    <p:tmPct val="10000"/>
                                  </p:iterate>
                                  <p:childTnLst>
                                    <p:animScale>
                                      <p:cBhvr>
                                        <p:cTn id="23" dur="250" autoRev="1" fill="hold">
                                          <p:stCondLst>
                                            <p:cond delay="0"/>
                                          </p:stCondLst>
                                        </p:cTn>
                                        <p:tgtEl>
                                          <p:spTgt spid="5"/>
                                        </p:tgtEl>
                                      </p:cBhvr>
                                      <p:to x="80000" y="100000"/>
                                    </p:animScale>
                                    <p:anim by="(#ppt_w*0.10)" calcmode="lin" valueType="num">
                                      <p:cBhvr>
                                        <p:cTn id="24" dur="250" autoRev="1" fill="hold">
                                          <p:stCondLst>
                                            <p:cond delay="0"/>
                                          </p:stCondLst>
                                        </p:cTn>
                                        <p:tgtEl>
                                          <p:spTgt spid="5"/>
                                        </p:tgtEl>
                                        <p:attrNameLst>
                                          <p:attrName>ppt_x</p:attrName>
                                        </p:attrNameLst>
                                      </p:cBhvr>
                                    </p:anim>
                                    <p:anim by="(-#ppt_w*0.10)" calcmode="lin" valueType="num">
                                      <p:cBhvr>
                                        <p:cTn id="25" dur="250" autoRev="1" fill="hold">
                                          <p:stCondLst>
                                            <p:cond delay="0"/>
                                          </p:stCondLst>
                                        </p:cTn>
                                        <p:tgtEl>
                                          <p:spTgt spid="5"/>
                                        </p:tgtEl>
                                        <p:attrNameLst>
                                          <p:attrName>ppt_y</p:attrName>
                                        </p:attrNameLst>
                                      </p:cBhvr>
                                    </p:anim>
                                    <p:animRot by="-480000">
                                      <p:cBhvr>
                                        <p:cTn id="26" dur="250" autoRev="1"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47111" grpId="0"/>
      <p:bldP spid="47112" grpId="0"/>
      <p:bldP spid="47113"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6"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227"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6" name="Arc 5"/>
          <p:cNvSpPr/>
          <p:nvPr/>
        </p:nvSpPr>
        <p:spPr>
          <a:xfrm rot="20086497">
            <a:off x="-161925" y="457200"/>
            <a:ext cx="3160713" cy="3057525"/>
          </a:xfrm>
          <a:prstGeom prst="arc">
            <a:avLst>
              <a:gd name="adj1" fmla="val 14917288"/>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7" name="Wave 6"/>
          <p:cNvSpPr/>
          <p:nvPr/>
        </p:nvSpPr>
        <p:spPr>
          <a:xfrm>
            <a:off x="5638800" y="3810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400" b="1" dirty="0"/>
              <a:t>فصل دوم</a:t>
            </a:r>
            <a:endParaRPr lang="en-US" sz="2400" b="1" dirty="0"/>
          </a:p>
        </p:txBody>
      </p:sp>
      <p:sp>
        <p:nvSpPr>
          <p:cNvPr id="10" name="TextBox 9">
            <a:hlinkClick r:id="rId4" action="ppaction://hlinksldjump"/>
          </p:cNvPr>
          <p:cNvSpPr txBox="1"/>
          <p:nvPr/>
        </p:nvSpPr>
        <p:spPr>
          <a:xfrm>
            <a:off x="2209800" y="2362200"/>
            <a:ext cx="4800600" cy="1894820"/>
          </a:xfrm>
          <a:prstGeom prst="rect">
            <a:avLst/>
          </a:prstGeom>
          <a:noFill/>
        </p:spPr>
        <p:txBody>
          <a:bodyPr wrap="none">
            <a:prstTxWarp prst="textInflate">
              <a:avLst/>
            </a:prstTxWarp>
            <a:spAutoFit/>
            <a:scene3d>
              <a:camera prst="orthographicFront"/>
              <a:lightRig rig="soft" dir="tl">
                <a:rot lat="0" lon="0" rev="0"/>
              </a:lightRig>
            </a:scene3d>
            <a:sp3d extrusionH="57150" contourW="25400" prstMaterial="matte">
              <a:bevelT w="25400" h="55880"/>
              <a:contourClr>
                <a:schemeClr val="accent2">
                  <a:tint val="20000"/>
                </a:schemeClr>
              </a:contourClr>
            </a:sp3d>
          </a:bodyPr>
          <a:lstStyle/>
          <a:p>
            <a:pPr>
              <a:defRPr/>
            </a:pPr>
            <a:r>
              <a:rPr lang="prs-AF" sz="2800" b="1" spc="50" dirty="0" smtClean="0">
                <a:ln w="11430"/>
                <a:gradFill>
                  <a:gsLst>
                    <a:gs pos="25000">
                      <a:schemeClr val="accent2">
                        <a:satMod val="155000"/>
                      </a:schemeClr>
                    </a:gs>
                    <a:gs pos="100000">
                      <a:schemeClr val="accent2">
                        <a:shade val="45000"/>
                        <a:satMod val="165000"/>
                      </a:schemeClr>
                    </a:gs>
                  </a:gsLst>
                  <a:lin ang="5400000"/>
                </a:gradFill>
                <a:effectLst>
                  <a:glow rad="228600">
                    <a:schemeClr val="accent3">
                      <a:satMod val="175000"/>
                      <a:alpha val="40000"/>
                    </a:schemeClr>
                  </a:glow>
                  <a:outerShdw blurRad="60007" dist="310007" dir="7680000" sy="30000" kx="1300200" algn="ctr" rotWithShape="0">
                    <a:prstClr val="black">
                      <a:alpha val="32000"/>
                    </a:prstClr>
                  </a:outerShdw>
                </a:effectLst>
                <a:latin typeface="Arial" charset="0"/>
                <a:cs typeface="Arial" charset="0"/>
              </a:rPr>
              <a:t>با تشکر از توجه شما </a:t>
            </a:r>
            <a:endParaRPr lang="en-US" sz="2800" b="1" spc="50" dirty="0">
              <a:ln w="11430"/>
              <a:gradFill>
                <a:gsLst>
                  <a:gs pos="25000">
                    <a:schemeClr val="accent2">
                      <a:satMod val="155000"/>
                    </a:schemeClr>
                  </a:gs>
                  <a:gs pos="100000">
                    <a:schemeClr val="accent2">
                      <a:shade val="45000"/>
                      <a:satMod val="165000"/>
                    </a:schemeClr>
                  </a:gs>
                </a:gsLst>
                <a:lin ang="5400000"/>
              </a:gradFill>
              <a:effectLst>
                <a:glow rad="228600">
                  <a:schemeClr val="accent3">
                    <a:satMod val="175000"/>
                    <a:alpha val="40000"/>
                  </a:schemeClr>
                </a:glow>
                <a:outerShdw blurRad="60007" dist="310007" dir="7680000" sy="30000" kx="1300200" algn="ctr" rotWithShape="0">
                  <a:prstClr val="black">
                    <a:alpha val="32000"/>
                  </a:prstClr>
                </a:outerShdw>
              </a:effectLst>
              <a:latin typeface="Arial" charset="0"/>
              <a:cs typeface="Arial" charset="0"/>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par>
                          <p:cTn id="8" fill="hold" nodeType="afterGroup">
                            <p:stCondLst>
                              <p:cond delay="500"/>
                            </p:stCondLst>
                            <p:childTnLst>
                              <p:par>
                                <p:cTn id="9" presetID="36" presetClass="emph" presetSubtype="0" fill="hold" grpId="0" nodeType="afterEffect">
                                  <p:stCondLst>
                                    <p:cond delay="0"/>
                                  </p:stCondLst>
                                  <p:iterate type="lt">
                                    <p:tmPct val="10000"/>
                                  </p:iterate>
                                  <p:childTnLst>
                                    <p:animScale>
                                      <p:cBhvr>
                                        <p:cTn id="10" dur="250" autoRev="1" fill="hold">
                                          <p:stCondLst>
                                            <p:cond delay="0"/>
                                          </p:stCondLst>
                                        </p:cTn>
                                        <p:tgtEl>
                                          <p:spTgt spid="5"/>
                                        </p:tgtEl>
                                      </p:cBhvr>
                                      <p:to x="80000" y="100000"/>
                                    </p:animScale>
                                    <p:anim by="(#ppt_w*0.10)" calcmode="lin" valueType="num">
                                      <p:cBhvr>
                                        <p:cTn id="11" dur="250" autoRev="1" fill="hold">
                                          <p:stCondLst>
                                            <p:cond delay="0"/>
                                          </p:stCondLst>
                                        </p:cTn>
                                        <p:tgtEl>
                                          <p:spTgt spid="5"/>
                                        </p:tgtEl>
                                        <p:attrNameLst>
                                          <p:attrName>ppt_x</p:attrName>
                                        </p:attrNameLst>
                                      </p:cBhvr>
                                    </p:anim>
                                    <p:anim by="(-#ppt_w*0.10)" calcmode="lin" valueType="num">
                                      <p:cBhvr>
                                        <p:cTn id="12" dur="250" autoRev="1" fill="hold">
                                          <p:stCondLst>
                                            <p:cond delay="0"/>
                                          </p:stCondLst>
                                        </p:cTn>
                                        <p:tgtEl>
                                          <p:spTgt spid="5"/>
                                        </p:tgtEl>
                                        <p:attrNameLst>
                                          <p:attrName>ppt_y</p:attrName>
                                        </p:attrNameLst>
                                      </p:cBhvr>
                                    </p:anim>
                                    <p:animRot by="-480000">
                                      <p:cBhvr>
                                        <p:cTn id="13" dur="250" autoRev="1"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9"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6" name="Arc 5"/>
          <p:cNvSpPr/>
          <p:nvPr/>
        </p:nvSpPr>
        <p:spPr>
          <a:xfrm rot="20086497">
            <a:off x="-161925" y="457200"/>
            <a:ext cx="3160713" cy="3057525"/>
          </a:xfrm>
          <a:prstGeom prst="arc">
            <a:avLst>
              <a:gd name="adj1" fmla="val 15115079"/>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7" name="Wave 6"/>
          <p:cNvSpPr/>
          <p:nvPr/>
        </p:nvSpPr>
        <p:spPr>
          <a:xfrm>
            <a:off x="5638800" y="3810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400" b="1" dirty="0"/>
              <a:t>فصل اول</a:t>
            </a:r>
            <a:endParaRPr lang="en-US" sz="2400" b="1" dirty="0"/>
          </a:p>
        </p:txBody>
      </p:sp>
      <p:sp>
        <p:nvSpPr>
          <p:cNvPr id="9223" name="TextBox 7"/>
          <p:cNvSpPr txBox="1">
            <a:spLocks noChangeArrowheads="1"/>
          </p:cNvSpPr>
          <p:nvPr/>
        </p:nvSpPr>
        <p:spPr bwMode="auto">
          <a:xfrm>
            <a:off x="1447800" y="1447800"/>
            <a:ext cx="70326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2000" b="1" dirty="0"/>
              <a:t>3-1 طرحهای کسب و کار ، طرح توجیهی کسب و کار و مدلهای تجارت الکتونیک</a:t>
            </a:r>
            <a:endParaRPr lang="en-US" sz="2000" dirty="0"/>
          </a:p>
          <a:p>
            <a:pPr eaLnBrk="1" hangingPunct="1"/>
            <a:endParaRPr lang="en-US" sz="2000" dirty="0"/>
          </a:p>
        </p:txBody>
      </p:sp>
      <p:sp>
        <p:nvSpPr>
          <p:cNvPr id="9224" name="TextBox 8"/>
          <p:cNvSpPr txBox="1">
            <a:spLocks noChangeArrowheads="1"/>
          </p:cNvSpPr>
          <p:nvPr/>
        </p:nvSpPr>
        <p:spPr bwMode="auto">
          <a:xfrm>
            <a:off x="685800" y="1905000"/>
            <a:ext cx="7848600" cy="2119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lnSpc>
                <a:spcPct val="150000"/>
              </a:lnSpc>
            </a:pPr>
            <a:r>
              <a:rPr lang="fa-IR" dirty="0"/>
              <a:t>یکی از ویژگیهای تجارت الکتونیکی توانمندی ابداع مدلهای جدید کسب و کار می باشد .مدل کسب و کار، روش انجام کسب و کار می باشد، که  بوسیله آن  شرکت می تواند ایجاد درآمد نموده و در نهایت بقاءخود را حفظ نماید. این مدل بیان می نماید که شرکت در زنجیره ارزش چه موقعیتی دارد. برخی مدلها بسیار ساده می باشند.</a:t>
            </a:r>
            <a:endParaRPr lang="en-US" dirty="0"/>
          </a:p>
          <a:p>
            <a:pPr algn="r" eaLnBrk="1" hangingPunct="1">
              <a:lnSpc>
                <a:spcPct val="150000"/>
              </a:lnSpc>
            </a:pPr>
            <a:endParaRPr lang="en-US"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par>
                          <p:cTn id="8" fill="hold" nodeType="afterGroup">
                            <p:stCondLst>
                              <p:cond delay="1950"/>
                            </p:stCondLst>
                            <p:childTnLst>
                              <p:par>
                                <p:cTn id="9" presetID="18" presetClass="entr" presetSubtype="12" fill="hold" grpId="0" nodeType="afterEffect">
                                  <p:stCondLst>
                                    <p:cond delay="0"/>
                                  </p:stCondLst>
                                  <p:childTnLst>
                                    <p:set>
                                      <p:cBhvr>
                                        <p:cTn id="10" dur="1" fill="hold">
                                          <p:stCondLst>
                                            <p:cond delay="0"/>
                                          </p:stCondLst>
                                        </p:cTn>
                                        <p:tgtEl>
                                          <p:spTgt spid="9223"/>
                                        </p:tgtEl>
                                        <p:attrNameLst>
                                          <p:attrName>style.visibility</p:attrName>
                                        </p:attrNameLst>
                                      </p:cBhvr>
                                      <p:to>
                                        <p:strVal val="visible"/>
                                      </p:to>
                                    </p:set>
                                    <p:animEffect transition="in" filter="strips(downLeft)">
                                      <p:cBhvr>
                                        <p:cTn id="11" dur="500"/>
                                        <p:tgtEl>
                                          <p:spTgt spid="9223"/>
                                        </p:tgtEl>
                                      </p:cBhvr>
                                    </p:animEffect>
                                  </p:childTnLst>
                                </p:cTn>
                              </p:par>
                            </p:childTnLst>
                          </p:cTn>
                        </p:par>
                        <p:par>
                          <p:cTn id="12" fill="hold" nodeType="afterGroup">
                            <p:stCondLst>
                              <p:cond delay="2450"/>
                            </p:stCondLst>
                            <p:childTnLst>
                              <p:par>
                                <p:cTn id="13" presetID="20" presetClass="entr" presetSubtype="0" fill="hold" grpId="0" nodeType="afterEffect">
                                  <p:stCondLst>
                                    <p:cond delay="0"/>
                                  </p:stCondLst>
                                  <p:childTnLst>
                                    <p:set>
                                      <p:cBhvr>
                                        <p:cTn id="14" dur="1" fill="hold">
                                          <p:stCondLst>
                                            <p:cond delay="0"/>
                                          </p:stCondLst>
                                        </p:cTn>
                                        <p:tgtEl>
                                          <p:spTgt spid="9224"/>
                                        </p:tgtEl>
                                        <p:attrNameLst>
                                          <p:attrName>style.visibility</p:attrName>
                                        </p:attrNameLst>
                                      </p:cBhvr>
                                      <p:to>
                                        <p:strVal val="visible"/>
                                      </p:to>
                                    </p:set>
                                    <p:animEffect transition="in" filter="wedge">
                                      <p:cBhvr>
                                        <p:cTn id="15" dur="500"/>
                                        <p:tgtEl>
                                          <p:spTgt spid="9224"/>
                                        </p:tgtEl>
                                      </p:cBhvr>
                                    </p:animEffect>
                                  </p:childTnLst>
                                </p:cTn>
                              </p:par>
                            </p:childTnLst>
                          </p:cTn>
                        </p:par>
                        <p:par>
                          <p:cTn id="16" fill="hold" nodeType="afterGroup">
                            <p:stCondLst>
                              <p:cond delay="2950"/>
                            </p:stCondLst>
                            <p:childTnLst>
                              <p:par>
                                <p:cTn id="17" presetID="36" presetClass="emph" presetSubtype="0" fill="hold" grpId="0" nodeType="afterEffect">
                                  <p:stCondLst>
                                    <p:cond delay="0"/>
                                  </p:stCondLst>
                                  <p:iterate type="lt">
                                    <p:tmPct val="10000"/>
                                  </p:iterate>
                                  <p:childTnLst>
                                    <p:animScale>
                                      <p:cBhvr>
                                        <p:cTn id="18" dur="250" autoRev="1" fill="hold">
                                          <p:stCondLst>
                                            <p:cond delay="0"/>
                                          </p:stCondLst>
                                        </p:cTn>
                                        <p:tgtEl>
                                          <p:spTgt spid="5"/>
                                        </p:tgtEl>
                                      </p:cBhvr>
                                      <p:to x="80000" y="100000"/>
                                    </p:animScale>
                                    <p:anim by="(#ppt_w*0.10)" calcmode="lin" valueType="num">
                                      <p:cBhvr>
                                        <p:cTn id="19" dur="250" autoRev="1" fill="hold">
                                          <p:stCondLst>
                                            <p:cond delay="0"/>
                                          </p:stCondLst>
                                        </p:cTn>
                                        <p:tgtEl>
                                          <p:spTgt spid="5"/>
                                        </p:tgtEl>
                                        <p:attrNameLst>
                                          <p:attrName>ppt_x</p:attrName>
                                        </p:attrNameLst>
                                      </p:cBhvr>
                                    </p:anim>
                                    <p:anim by="(-#ppt_w*0.10)" calcmode="lin" valueType="num">
                                      <p:cBhvr>
                                        <p:cTn id="20" dur="250" autoRev="1" fill="hold">
                                          <p:stCondLst>
                                            <p:cond delay="0"/>
                                          </p:stCondLst>
                                        </p:cTn>
                                        <p:tgtEl>
                                          <p:spTgt spid="5"/>
                                        </p:tgtEl>
                                        <p:attrNameLst>
                                          <p:attrName>ppt_y</p:attrName>
                                        </p:attrNameLst>
                                      </p:cBhvr>
                                    </p:anim>
                                    <p:animRot by="-480000">
                                      <p:cBhvr>
                                        <p:cTn id="21" dur="250" autoRev="1"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9223" grpId="0"/>
      <p:bldP spid="922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3"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6" name="Arc 5"/>
          <p:cNvSpPr/>
          <p:nvPr/>
        </p:nvSpPr>
        <p:spPr>
          <a:xfrm rot="20086497">
            <a:off x="-161925" y="457200"/>
            <a:ext cx="3160713" cy="3057525"/>
          </a:xfrm>
          <a:prstGeom prst="arc">
            <a:avLst>
              <a:gd name="adj1" fmla="val 14992461"/>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7" name="Wave 6"/>
          <p:cNvSpPr/>
          <p:nvPr/>
        </p:nvSpPr>
        <p:spPr>
          <a:xfrm>
            <a:off x="5638800" y="3810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400" b="1" dirty="0"/>
              <a:t>فصل اول</a:t>
            </a:r>
            <a:endParaRPr lang="en-US" sz="2400" b="1" dirty="0"/>
          </a:p>
        </p:txBody>
      </p:sp>
      <p:sp>
        <p:nvSpPr>
          <p:cNvPr id="10247" name="TextBox 7"/>
          <p:cNvSpPr txBox="1">
            <a:spLocks noChangeArrowheads="1"/>
          </p:cNvSpPr>
          <p:nvPr/>
        </p:nvSpPr>
        <p:spPr bwMode="auto">
          <a:xfrm>
            <a:off x="533400" y="2057400"/>
            <a:ext cx="8001000" cy="3779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lnSpc>
                <a:spcPct val="150000"/>
              </a:lnSpc>
            </a:pPr>
            <a:r>
              <a:rPr lang="fa-IR" dirty="0"/>
              <a:t>طرح کسب و کار، مدرک مکتوبی است که اهداف کسب و کار را شناسایی نموده و طرحی را جهت دستیابی به آنها مطرح می نماید. طرح های کسب و کار به منظور اهداف متنوعی بهکار می روند.کارآفرینان از طرحهای کسب و کارجهت جذب سرمایه از سرمایه گذاران ریسک پذیر استفاده می کنند. با اینکه طرح کسب و کار می تواند به منظور ساختاردهی یا مهندسی مجدد در سازمان مورد استفاده قرار گیرند. </a:t>
            </a:r>
            <a:endParaRPr lang="en-US" dirty="0"/>
          </a:p>
          <a:p>
            <a:pPr algn="r" rtl="1" eaLnBrk="1" hangingPunct="1">
              <a:lnSpc>
                <a:spcPct val="150000"/>
              </a:lnSpc>
            </a:pPr>
            <a:r>
              <a:rPr lang="fa-IR" dirty="0"/>
              <a:t>یک طرح توجیهی کسب و کار مدرکی مکتوب است که توسط مدیران به کار می رود که بتوانند برای پروژه ها و کاربردهای مخصوص تأمین وجه نمایند. تأکید اصلی آن توجیه یک سرمایه گذاری خاص است. طرح توجیهی کسب و و کار معمولا در سازمانهایی ایجاد می شود که می خواهند یک پروژه جدید را شروع نمایند.</a:t>
            </a:r>
            <a:endParaRPr lang="en-US" dirty="0"/>
          </a:p>
        </p:txBody>
      </p:sp>
      <p:sp>
        <p:nvSpPr>
          <p:cNvPr id="10248" name="TextBox 8"/>
          <p:cNvSpPr txBox="1">
            <a:spLocks noChangeArrowheads="1"/>
          </p:cNvSpPr>
          <p:nvPr/>
        </p:nvSpPr>
        <p:spPr bwMode="auto">
          <a:xfrm>
            <a:off x="3733800" y="1577975"/>
            <a:ext cx="47894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2000" b="1" dirty="0"/>
              <a:t>طرح های کسب و کار و طرح های توجیهی کسب و کار</a:t>
            </a:r>
            <a:endParaRPr lang="en-US" sz="2000" dirty="0"/>
          </a:p>
          <a:p>
            <a:pPr eaLnBrk="1" hangingPunct="1"/>
            <a:endParaRPr lang="en-US" sz="2000"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par>
                          <p:cTn id="8" fill="hold" nodeType="afterGroup">
                            <p:stCondLst>
                              <p:cond delay="1950"/>
                            </p:stCondLst>
                            <p:childTnLst>
                              <p:par>
                                <p:cTn id="9" presetID="10" presetClass="entr" presetSubtype="0" fill="hold" grpId="0" nodeType="afterEffect">
                                  <p:stCondLst>
                                    <p:cond delay="0"/>
                                  </p:stCondLst>
                                  <p:childTnLst>
                                    <p:set>
                                      <p:cBhvr>
                                        <p:cTn id="10" dur="1" fill="hold">
                                          <p:stCondLst>
                                            <p:cond delay="0"/>
                                          </p:stCondLst>
                                        </p:cTn>
                                        <p:tgtEl>
                                          <p:spTgt spid="10248"/>
                                        </p:tgtEl>
                                        <p:attrNameLst>
                                          <p:attrName>style.visibility</p:attrName>
                                        </p:attrNameLst>
                                      </p:cBhvr>
                                      <p:to>
                                        <p:strVal val="visible"/>
                                      </p:to>
                                    </p:set>
                                    <p:animEffect transition="in" filter="fade">
                                      <p:cBhvr>
                                        <p:cTn id="11" dur="500"/>
                                        <p:tgtEl>
                                          <p:spTgt spid="10248"/>
                                        </p:tgtEl>
                                      </p:cBhvr>
                                    </p:animEffect>
                                  </p:childTnLst>
                                </p:cTn>
                              </p:par>
                            </p:childTnLst>
                          </p:cTn>
                        </p:par>
                        <p:par>
                          <p:cTn id="12" fill="hold" nodeType="afterGroup">
                            <p:stCondLst>
                              <p:cond delay="2450"/>
                            </p:stCondLst>
                            <p:childTnLst>
                              <p:par>
                                <p:cTn id="13" presetID="8" presetClass="entr" presetSubtype="16" fill="hold" grpId="0" nodeType="afterEffect">
                                  <p:stCondLst>
                                    <p:cond delay="0"/>
                                  </p:stCondLst>
                                  <p:childTnLst>
                                    <p:set>
                                      <p:cBhvr>
                                        <p:cTn id="14" dur="1" fill="hold">
                                          <p:stCondLst>
                                            <p:cond delay="0"/>
                                          </p:stCondLst>
                                        </p:cTn>
                                        <p:tgtEl>
                                          <p:spTgt spid="10247"/>
                                        </p:tgtEl>
                                        <p:attrNameLst>
                                          <p:attrName>style.visibility</p:attrName>
                                        </p:attrNameLst>
                                      </p:cBhvr>
                                      <p:to>
                                        <p:strVal val="visible"/>
                                      </p:to>
                                    </p:set>
                                    <p:animEffect transition="in" filter="diamond(in)">
                                      <p:cBhvr>
                                        <p:cTn id="15" dur="500"/>
                                        <p:tgtEl>
                                          <p:spTgt spid="10247"/>
                                        </p:tgtEl>
                                      </p:cBhvr>
                                    </p:animEffect>
                                  </p:childTnLst>
                                </p:cTn>
                              </p:par>
                            </p:childTnLst>
                          </p:cTn>
                        </p:par>
                        <p:par>
                          <p:cTn id="16" fill="hold" nodeType="afterGroup">
                            <p:stCondLst>
                              <p:cond delay="2950"/>
                            </p:stCondLst>
                            <p:childTnLst>
                              <p:par>
                                <p:cTn id="17" presetID="36" presetClass="emph" presetSubtype="0" fill="hold" grpId="0" nodeType="afterEffect">
                                  <p:stCondLst>
                                    <p:cond delay="0"/>
                                  </p:stCondLst>
                                  <p:iterate type="lt">
                                    <p:tmPct val="10000"/>
                                  </p:iterate>
                                  <p:childTnLst>
                                    <p:animScale>
                                      <p:cBhvr>
                                        <p:cTn id="18" dur="250" autoRev="1" fill="hold">
                                          <p:stCondLst>
                                            <p:cond delay="0"/>
                                          </p:stCondLst>
                                        </p:cTn>
                                        <p:tgtEl>
                                          <p:spTgt spid="5"/>
                                        </p:tgtEl>
                                      </p:cBhvr>
                                      <p:to x="80000" y="100000"/>
                                    </p:animScale>
                                    <p:anim by="(#ppt_w*0.10)" calcmode="lin" valueType="num">
                                      <p:cBhvr>
                                        <p:cTn id="19" dur="250" autoRev="1" fill="hold">
                                          <p:stCondLst>
                                            <p:cond delay="0"/>
                                          </p:stCondLst>
                                        </p:cTn>
                                        <p:tgtEl>
                                          <p:spTgt spid="5"/>
                                        </p:tgtEl>
                                        <p:attrNameLst>
                                          <p:attrName>ppt_x</p:attrName>
                                        </p:attrNameLst>
                                      </p:cBhvr>
                                    </p:anim>
                                    <p:anim by="(-#ppt_w*0.10)" calcmode="lin" valueType="num">
                                      <p:cBhvr>
                                        <p:cTn id="20" dur="250" autoRev="1" fill="hold">
                                          <p:stCondLst>
                                            <p:cond delay="0"/>
                                          </p:stCondLst>
                                        </p:cTn>
                                        <p:tgtEl>
                                          <p:spTgt spid="5"/>
                                        </p:tgtEl>
                                        <p:attrNameLst>
                                          <p:attrName>ppt_y</p:attrName>
                                        </p:attrNameLst>
                                      </p:cBhvr>
                                    </p:anim>
                                    <p:animRot by="-480000">
                                      <p:cBhvr>
                                        <p:cTn id="21" dur="250" autoRev="1"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10247" grpId="0"/>
      <p:bldP spid="1024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7"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6" name="Arc 5"/>
          <p:cNvSpPr/>
          <p:nvPr/>
        </p:nvSpPr>
        <p:spPr>
          <a:xfrm rot="20086497">
            <a:off x="-161925" y="457200"/>
            <a:ext cx="3160713" cy="3057525"/>
          </a:xfrm>
          <a:prstGeom prst="arc">
            <a:avLst>
              <a:gd name="adj1" fmla="val 15064530"/>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7" name="Wave 6"/>
          <p:cNvSpPr/>
          <p:nvPr/>
        </p:nvSpPr>
        <p:spPr>
          <a:xfrm>
            <a:off x="5638800" y="3810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400" b="1" dirty="0"/>
              <a:t>فصل اول</a:t>
            </a:r>
            <a:endParaRPr lang="en-US" sz="2400" b="1" dirty="0"/>
          </a:p>
        </p:txBody>
      </p:sp>
      <p:sp>
        <p:nvSpPr>
          <p:cNvPr id="11271" name="TextBox 7"/>
          <p:cNvSpPr txBox="1">
            <a:spLocks noChangeArrowheads="1"/>
          </p:cNvSpPr>
          <p:nvPr/>
        </p:nvSpPr>
        <p:spPr bwMode="auto">
          <a:xfrm>
            <a:off x="685800" y="1600200"/>
            <a:ext cx="7848600" cy="258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lnSpc>
                <a:spcPct val="150000"/>
              </a:lnSpc>
            </a:pPr>
            <a:r>
              <a:rPr lang="fa-IR"/>
              <a:t>هدف آن نه تنها دستیابی به تأیید وتأمین مالی است، بلکه ارائه زیر بنایی برای تصمیم گیری تاکتیکی و مدیریت ریسک فناوری می باشد. این طرح توجیهی کمک می نماید تا مشخص کنیم چگونه سازمان به بهترین شکل منابعش را برای انجام استراتژی الکترونیکی تخصیص دهد.</a:t>
            </a:r>
            <a:endParaRPr lang="en-US"/>
          </a:p>
          <a:p>
            <a:pPr algn="r" eaLnBrk="1" hangingPunct="1">
              <a:lnSpc>
                <a:spcPct val="150000"/>
              </a:lnSpc>
            </a:pPr>
            <a:r>
              <a:rPr lang="fa-IR"/>
              <a:t>یک طرح کسب و کار برای بقاء یک شرکت تمرکز دارد در حالیکه طرح توجیهی برویتوجیه، مدیریت ریسک و انطباق با مأموریت سازمان تمرکز می کند.</a:t>
            </a:r>
            <a:endParaRPr lang="en-US"/>
          </a:p>
          <a:p>
            <a:pPr eaLnBrk="1" hangingPunct="1">
              <a:lnSpc>
                <a:spcPct val="150000"/>
              </a:lnSpc>
            </a:pPr>
            <a:endParaRPr lang="en-US"/>
          </a:p>
        </p:txBody>
      </p:sp>
      <p:sp>
        <p:nvSpPr>
          <p:cNvPr id="11272" name="TextBox 8"/>
          <p:cNvSpPr txBox="1">
            <a:spLocks noChangeArrowheads="1"/>
          </p:cNvSpPr>
          <p:nvPr/>
        </p:nvSpPr>
        <p:spPr bwMode="auto">
          <a:xfrm>
            <a:off x="457200" y="3810000"/>
            <a:ext cx="8077200" cy="216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lnSpc>
                <a:spcPct val="150000"/>
              </a:lnSpc>
            </a:pPr>
            <a:r>
              <a:rPr lang="fa-IR" sz="2000" b="1" dirty="0"/>
              <a:t>ساختار مدلهای کسب و کار </a:t>
            </a:r>
            <a:endParaRPr lang="en-US" sz="2000" dirty="0"/>
          </a:p>
          <a:p>
            <a:pPr algn="r" rtl="1" eaLnBrk="1" hangingPunct="1">
              <a:lnSpc>
                <a:spcPct val="150000"/>
              </a:lnSpc>
            </a:pPr>
            <a:r>
              <a:rPr lang="fa-IR" dirty="0"/>
              <a:t>ساختار مدلهای کسب و کار متغیر است زیرا راههای زیادی وجود دارد که شرکتها می توانند درآمد ایجاد کنند. با این وجود همه مدلهای کسب وکار باید مدل درآمدشان را مشخص کنند. یک مدل درآمد بیان می کند که چگونه یک شرکت با پروژه تجارت الکترونیکی درامد کسب خواهد نمود.</a:t>
            </a:r>
            <a:endParaRPr lang="en-US" dirty="0"/>
          </a:p>
          <a:p>
            <a:pPr algn="r" eaLnBrk="1" hangingPunct="1">
              <a:lnSpc>
                <a:spcPct val="150000"/>
              </a:lnSpc>
            </a:pPr>
            <a:endParaRPr lang="en-US"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par>
                          <p:cTn id="8" fill="hold" nodeType="afterGroup">
                            <p:stCondLst>
                              <p:cond delay="500"/>
                            </p:stCondLst>
                            <p:childTnLst>
                              <p:par>
                                <p:cTn id="9" presetID="13" presetClass="entr" presetSubtype="16" fill="hold" grpId="0" nodeType="afterEffect">
                                  <p:stCondLst>
                                    <p:cond delay="0"/>
                                  </p:stCondLst>
                                  <p:childTnLst>
                                    <p:set>
                                      <p:cBhvr>
                                        <p:cTn id="10" dur="1" fill="hold">
                                          <p:stCondLst>
                                            <p:cond delay="0"/>
                                          </p:stCondLst>
                                        </p:cTn>
                                        <p:tgtEl>
                                          <p:spTgt spid="11272"/>
                                        </p:tgtEl>
                                        <p:attrNameLst>
                                          <p:attrName>style.visibility</p:attrName>
                                        </p:attrNameLst>
                                      </p:cBhvr>
                                      <p:to>
                                        <p:strVal val="visible"/>
                                      </p:to>
                                    </p:set>
                                    <p:animEffect transition="in" filter="plus(in)">
                                      <p:cBhvr>
                                        <p:cTn id="11" dur="500"/>
                                        <p:tgtEl>
                                          <p:spTgt spid="11272"/>
                                        </p:tgtEl>
                                      </p:cBhvr>
                                    </p:animEffect>
                                  </p:childTnLst>
                                </p:cTn>
                              </p:par>
                            </p:childTnLst>
                          </p:cTn>
                        </p:par>
                        <p:par>
                          <p:cTn id="12" fill="hold" nodeType="afterGroup">
                            <p:stCondLst>
                              <p:cond delay="1000"/>
                            </p:stCondLst>
                            <p:childTnLst>
                              <p:par>
                                <p:cTn id="13" presetID="36" presetClass="emph" presetSubtype="0" fill="hold" grpId="0" nodeType="afterEffect">
                                  <p:stCondLst>
                                    <p:cond delay="0"/>
                                  </p:stCondLst>
                                  <p:iterate type="lt">
                                    <p:tmPct val="10000"/>
                                  </p:iterate>
                                  <p:childTnLst>
                                    <p:animScale>
                                      <p:cBhvr>
                                        <p:cTn id="14" dur="250" autoRev="1" fill="hold">
                                          <p:stCondLst>
                                            <p:cond delay="0"/>
                                          </p:stCondLst>
                                        </p:cTn>
                                        <p:tgtEl>
                                          <p:spTgt spid="5"/>
                                        </p:tgtEl>
                                      </p:cBhvr>
                                      <p:to x="80000" y="100000"/>
                                    </p:animScale>
                                    <p:anim by="(#ppt_w*0.10)" calcmode="lin" valueType="num">
                                      <p:cBhvr>
                                        <p:cTn id="15" dur="250" autoRev="1" fill="hold">
                                          <p:stCondLst>
                                            <p:cond delay="0"/>
                                          </p:stCondLst>
                                        </p:cTn>
                                        <p:tgtEl>
                                          <p:spTgt spid="5"/>
                                        </p:tgtEl>
                                        <p:attrNameLst>
                                          <p:attrName>ppt_x</p:attrName>
                                        </p:attrNameLst>
                                      </p:cBhvr>
                                    </p:anim>
                                    <p:anim by="(-#ppt_w*0.10)" calcmode="lin" valueType="num">
                                      <p:cBhvr>
                                        <p:cTn id="16" dur="250" autoRev="1" fill="hold">
                                          <p:stCondLst>
                                            <p:cond delay="0"/>
                                          </p:stCondLst>
                                        </p:cTn>
                                        <p:tgtEl>
                                          <p:spTgt spid="5"/>
                                        </p:tgtEl>
                                        <p:attrNameLst>
                                          <p:attrName>ppt_y</p:attrName>
                                        </p:attrNameLst>
                                      </p:cBhvr>
                                    </p:anim>
                                    <p:animRot by="-480000">
                                      <p:cBhvr>
                                        <p:cTn id="17" dur="250" autoRev="1"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1127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1"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6" name="Arc 5"/>
          <p:cNvSpPr/>
          <p:nvPr/>
        </p:nvSpPr>
        <p:spPr>
          <a:xfrm rot="20086497">
            <a:off x="-161925" y="457200"/>
            <a:ext cx="3160713" cy="3057525"/>
          </a:xfrm>
          <a:prstGeom prst="arc">
            <a:avLst>
              <a:gd name="adj1" fmla="val 14204055"/>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7" name="Wave 6"/>
          <p:cNvSpPr/>
          <p:nvPr/>
        </p:nvSpPr>
        <p:spPr>
          <a:xfrm>
            <a:off x="5638800" y="3810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400" b="1" dirty="0"/>
              <a:t>فصل اول</a:t>
            </a:r>
            <a:endParaRPr lang="en-US" sz="2400" b="1" dirty="0"/>
          </a:p>
        </p:txBody>
      </p:sp>
      <p:sp>
        <p:nvSpPr>
          <p:cNvPr id="12295" name="TextBox 7"/>
          <p:cNvSpPr txBox="1">
            <a:spLocks noChangeArrowheads="1"/>
          </p:cNvSpPr>
          <p:nvPr/>
        </p:nvSpPr>
        <p:spPr bwMode="auto">
          <a:xfrm>
            <a:off x="5622925" y="1425575"/>
            <a:ext cx="299243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2000" b="1" dirty="0"/>
              <a:t>مدلهای درآمد نوعی ؛عبارتند از :</a:t>
            </a:r>
            <a:endParaRPr lang="en-US" sz="2000" b="1" dirty="0"/>
          </a:p>
          <a:p>
            <a:pPr eaLnBrk="1" hangingPunct="1"/>
            <a:endParaRPr lang="en-US" sz="2000" b="1" dirty="0"/>
          </a:p>
        </p:txBody>
      </p:sp>
      <p:sp>
        <p:nvSpPr>
          <p:cNvPr id="12296" name="TextBox 8"/>
          <p:cNvSpPr txBox="1">
            <a:spLocks noChangeArrowheads="1"/>
          </p:cNvSpPr>
          <p:nvPr/>
        </p:nvSpPr>
        <p:spPr bwMode="auto">
          <a:xfrm>
            <a:off x="990600" y="1828800"/>
            <a:ext cx="7543800" cy="1287463"/>
          </a:xfrm>
          <a:prstGeom prst="rect">
            <a:avLst/>
          </a:prstGeom>
          <a:noFill/>
          <a:ln w="9525">
            <a:solidFill>
              <a:srgbClr val="D3034D"/>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lnSpc>
                <a:spcPct val="150000"/>
              </a:lnSpc>
            </a:pPr>
            <a:r>
              <a:rPr lang="fa-IR" b="1"/>
              <a:t>کارمزد مبادله:</a:t>
            </a:r>
            <a:r>
              <a:rPr lang="fa-IR"/>
              <a:t> سازمان حق کمیسیونی را در مقابل تعداد مبادلات انجام شده در یافت می کند برای مثال مبلغی که شما هنگام خرید یا فروش یک خانه می پردازید نوعی کارمزد مبادله است. مبلغ بیشتر به کارمزد بالا تر منجر خواهد شد.</a:t>
            </a:r>
            <a:endParaRPr lang="en-US"/>
          </a:p>
        </p:txBody>
      </p:sp>
      <p:sp>
        <p:nvSpPr>
          <p:cNvPr id="12297" name="TextBox 11"/>
          <p:cNvSpPr txBox="1">
            <a:spLocks noChangeArrowheads="1"/>
          </p:cNvSpPr>
          <p:nvPr/>
        </p:nvSpPr>
        <p:spPr bwMode="auto">
          <a:xfrm>
            <a:off x="942975" y="3243263"/>
            <a:ext cx="7591425" cy="871537"/>
          </a:xfrm>
          <a:prstGeom prst="rect">
            <a:avLst/>
          </a:prstGeom>
          <a:noFill/>
          <a:ln w="9525">
            <a:solidFill>
              <a:srgbClr val="D3034D"/>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lnSpc>
                <a:spcPct val="150000"/>
              </a:lnSpc>
            </a:pPr>
            <a:r>
              <a:rPr lang="fa-IR" b="1"/>
              <a:t>کارمزد حق اشتراک:</a:t>
            </a:r>
            <a:r>
              <a:rPr lang="fa-IR"/>
              <a:t> مشتریان مبالغ ثابتی را معمولا به صورت ماهانه می پردازند تا برخی خدمات </a:t>
            </a:r>
          </a:p>
          <a:p>
            <a:pPr algn="r" eaLnBrk="1" hangingPunct="1">
              <a:lnSpc>
                <a:spcPct val="150000"/>
              </a:lnSpc>
            </a:pPr>
            <a:r>
              <a:rPr lang="fa-IR"/>
              <a:t>استفاده نمایند.</a:t>
            </a:r>
            <a:endParaRPr lang="en-US"/>
          </a:p>
        </p:txBody>
      </p:sp>
      <p:sp>
        <p:nvSpPr>
          <p:cNvPr id="12298" name="TextBox 12"/>
          <p:cNvSpPr txBox="1">
            <a:spLocks noChangeArrowheads="1"/>
          </p:cNvSpPr>
          <p:nvPr/>
        </p:nvSpPr>
        <p:spPr bwMode="auto">
          <a:xfrm>
            <a:off x="838200" y="4267200"/>
            <a:ext cx="7651750" cy="1287463"/>
          </a:xfrm>
          <a:prstGeom prst="rect">
            <a:avLst/>
          </a:prstGeom>
          <a:noFill/>
          <a:ln w="9525">
            <a:solidFill>
              <a:srgbClr val="D3034D"/>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lnSpc>
                <a:spcPct val="150000"/>
              </a:lnSpc>
            </a:pPr>
            <a:r>
              <a:rPr lang="fa-IR" b="1"/>
              <a:t>کارمزد تبلیغات :</a:t>
            </a:r>
            <a:r>
              <a:rPr lang="fa-IR"/>
              <a:t> شرکت ها از افراد یا شرکتهای دیگر به منظور قرار دادن یک تبلیغ بروی سایتشان </a:t>
            </a:r>
          </a:p>
          <a:p>
            <a:pPr algn="r" eaLnBrk="1" hangingPunct="1">
              <a:lnSpc>
                <a:spcPct val="150000"/>
              </a:lnSpc>
            </a:pPr>
            <a:r>
              <a:rPr lang="fa-IR"/>
              <a:t>مبلغی را دریافت می کنند .</a:t>
            </a:r>
            <a:endParaRPr lang="en-US"/>
          </a:p>
          <a:p>
            <a:pPr algn="r" eaLnBrk="1" hangingPunct="1">
              <a:lnSpc>
                <a:spcPct val="150000"/>
              </a:lnSpc>
            </a:pPr>
            <a:endParaRPr lang="en-US"/>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par>
                          <p:cTn id="8" fill="hold" nodeType="afterGroup">
                            <p:stCondLst>
                              <p:cond delay="1950"/>
                            </p:stCondLst>
                            <p:childTnLst>
                              <p:par>
                                <p:cTn id="9" presetID="20" presetClass="entr" presetSubtype="0" fill="hold" grpId="0" nodeType="afterEffect">
                                  <p:stCondLst>
                                    <p:cond delay="0"/>
                                  </p:stCondLst>
                                  <p:childTnLst>
                                    <p:set>
                                      <p:cBhvr>
                                        <p:cTn id="10" dur="1" fill="hold">
                                          <p:stCondLst>
                                            <p:cond delay="0"/>
                                          </p:stCondLst>
                                        </p:cTn>
                                        <p:tgtEl>
                                          <p:spTgt spid="12295"/>
                                        </p:tgtEl>
                                        <p:attrNameLst>
                                          <p:attrName>style.visibility</p:attrName>
                                        </p:attrNameLst>
                                      </p:cBhvr>
                                      <p:to>
                                        <p:strVal val="visible"/>
                                      </p:to>
                                    </p:set>
                                    <p:animEffect transition="in" filter="wedge">
                                      <p:cBhvr>
                                        <p:cTn id="11" dur="500"/>
                                        <p:tgtEl>
                                          <p:spTgt spid="12295"/>
                                        </p:tgtEl>
                                      </p:cBhvr>
                                    </p:animEffect>
                                  </p:childTnLst>
                                </p:cTn>
                              </p:par>
                            </p:childTnLst>
                          </p:cTn>
                        </p:par>
                        <p:par>
                          <p:cTn id="12" fill="hold" nodeType="afterGroup">
                            <p:stCondLst>
                              <p:cond delay="2450"/>
                            </p:stCondLst>
                            <p:childTnLst>
                              <p:par>
                                <p:cTn id="13" presetID="47" presetClass="entr" presetSubtype="0" fill="hold" grpId="1" nodeType="afterEffect">
                                  <p:stCondLst>
                                    <p:cond delay="0"/>
                                  </p:stCondLst>
                                  <p:childTnLst>
                                    <p:set>
                                      <p:cBhvr>
                                        <p:cTn id="14" dur="1" fill="hold">
                                          <p:stCondLst>
                                            <p:cond delay="0"/>
                                          </p:stCondLst>
                                        </p:cTn>
                                        <p:tgtEl>
                                          <p:spTgt spid="12295"/>
                                        </p:tgtEl>
                                        <p:attrNameLst>
                                          <p:attrName>style.visibility</p:attrName>
                                        </p:attrNameLst>
                                      </p:cBhvr>
                                      <p:to>
                                        <p:strVal val="visible"/>
                                      </p:to>
                                    </p:set>
                                    <p:animEffect transition="in" filter="fade">
                                      <p:cBhvr>
                                        <p:cTn id="15" dur="500"/>
                                        <p:tgtEl>
                                          <p:spTgt spid="12295"/>
                                        </p:tgtEl>
                                      </p:cBhvr>
                                    </p:animEffect>
                                    <p:anim calcmode="lin" valueType="num">
                                      <p:cBhvr>
                                        <p:cTn id="16" dur="500" fill="hold"/>
                                        <p:tgtEl>
                                          <p:spTgt spid="12295"/>
                                        </p:tgtEl>
                                        <p:attrNameLst>
                                          <p:attrName>ppt_x</p:attrName>
                                        </p:attrNameLst>
                                      </p:cBhvr>
                                      <p:tavLst>
                                        <p:tav tm="0">
                                          <p:val>
                                            <p:strVal val="#ppt_x"/>
                                          </p:val>
                                        </p:tav>
                                        <p:tav tm="100000">
                                          <p:val>
                                            <p:strVal val="#ppt_x"/>
                                          </p:val>
                                        </p:tav>
                                      </p:tavLst>
                                    </p:anim>
                                    <p:anim calcmode="lin" valueType="num">
                                      <p:cBhvr>
                                        <p:cTn id="17" dur="500" fill="hold"/>
                                        <p:tgtEl>
                                          <p:spTgt spid="12295"/>
                                        </p:tgtEl>
                                        <p:attrNameLst>
                                          <p:attrName>ppt_y</p:attrName>
                                        </p:attrNameLst>
                                      </p:cBhvr>
                                      <p:tavLst>
                                        <p:tav tm="0">
                                          <p:val>
                                            <p:strVal val="#ppt_y-.1"/>
                                          </p:val>
                                        </p:tav>
                                        <p:tav tm="100000">
                                          <p:val>
                                            <p:strVal val="#ppt_y"/>
                                          </p:val>
                                        </p:tav>
                                      </p:tavLst>
                                    </p:anim>
                                  </p:childTnLst>
                                </p:cTn>
                              </p:par>
                            </p:childTnLst>
                          </p:cTn>
                        </p:par>
                        <p:par>
                          <p:cTn id="18" fill="hold" nodeType="afterGroup">
                            <p:stCondLst>
                              <p:cond delay="2950"/>
                            </p:stCondLst>
                            <p:childTnLst>
                              <p:par>
                                <p:cTn id="19" presetID="23" presetClass="entr" presetSubtype="16" fill="hold" grpId="0" nodeType="afterEffect">
                                  <p:stCondLst>
                                    <p:cond delay="0"/>
                                  </p:stCondLst>
                                  <p:childTnLst>
                                    <p:set>
                                      <p:cBhvr>
                                        <p:cTn id="20" dur="1" fill="hold">
                                          <p:stCondLst>
                                            <p:cond delay="0"/>
                                          </p:stCondLst>
                                        </p:cTn>
                                        <p:tgtEl>
                                          <p:spTgt spid="12296"/>
                                        </p:tgtEl>
                                        <p:attrNameLst>
                                          <p:attrName>style.visibility</p:attrName>
                                        </p:attrNameLst>
                                      </p:cBhvr>
                                      <p:to>
                                        <p:strVal val="visible"/>
                                      </p:to>
                                    </p:set>
                                    <p:anim calcmode="lin" valueType="num">
                                      <p:cBhvr>
                                        <p:cTn id="21" dur="500" fill="hold"/>
                                        <p:tgtEl>
                                          <p:spTgt spid="12296"/>
                                        </p:tgtEl>
                                        <p:attrNameLst>
                                          <p:attrName>ppt_w</p:attrName>
                                        </p:attrNameLst>
                                      </p:cBhvr>
                                      <p:tavLst>
                                        <p:tav tm="0">
                                          <p:val>
                                            <p:fltVal val="0"/>
                                          </p:val>
                                        </p:tav>
                                        <p:tav tm="100000">
                                          <p:val>
                                            <p:strVal val="#ppt_w"/>
                                          </p:val>
                                        </p:tav>
                                      </p:tavLst>
                                    </p:anim>
                                    <p:anim calcmode="lin" valueType="num">
                                      <p:cBhvr>
                                        <p:cTn id="22" dur="500" fill="hold"/>
                                        <p:tgtEl>
                                          <p:spTgt spid="12296"/>
                                        </p:tgtEl>
                                        <p:attrNameLst>
                                          <p:attrName>ppt_h</p:attrName>
                                        </p:attrNameLst>
                                      </p:cBhvr>
                                      <p:tavLst>
                                        <p:tav tm="0">
                                          <p:val>
                                            <p:fltVal val="0"/>
                                          </p:val>
                                        </p:tav>
                                        <p:tav tm="100000">
                                          <p:val>
                                            <p:strVal val="#ppt_h"/>
                                          </p:val>
                                        </p:tav>
                                      </p:tavLst>
                                    </p:anim>
                                  </p:childTnLst>
                                </p:cTn>
                              </p:par>
                            </p:childTnLst>
                          </p:cTn>
                        </p:par>
                        <p:par>
                          <p:cTn id="23" fill="hold" nodeType="afterGroup">
                            <p:stCondLst>
                              <p:cond delay="3450"/>
                            </p:stCondLst>
                            <p:childTnLst>
                              <p:par>
                                <p:cTn id="24" presetID="23" presetClass="entr" presetSubtype="16" fill="hold" grpId="0" nodeType="afterEffect">
                                  <p:stCondLst>
                                    <p:cond delay="0"/>
                                  </p:stCondLst>
                                  <p:childTnLst>
                                    <p:set>
                                      <p:cBhvr>
                                        <p:cTn id="25" dur="1" fill="hold">
                                          <p:stCondLst>
                                            <p:cond delay="0"/>
                                          </p:stCondLst>
                                        </p:cTn>
                                        <p:tgtEl>
                                          <p:spTgt spid="12297"/>
                                        </p:tgtEl>
                                        <p:attrNameLst>
                                          <p:attrName>style.visibility</p:attrName>
                                        </p:attrNameLst>
                                      </p:cBhvr>
                                      <p:to>
                                        <p:strVal val="visible"/>
                                      </p:to>
                                    </p:set>
                                    <p:anim calcmode="lin" valueType="num">
                                      <p:cBhvr>
                                        <p:cTn id="26" dur="500" fill="hold"/>
                                        <p:tgtEl>
                                          <p:spTgt spid="12297"/>
                                        </p:tgtEl>
                                        <p:attrNameLst>
                                          <p:attrName>ppt_w</p:attrName>
                                        </p:attrNameLst>
                                      </p:cBhvr>
                                      <p:tavLst>
                                        <p:tav tm="0">
                                          <p:val>
                                            <p:fltVal val="0"/>
                                          </p:val>
                                        </p:tav>
                                        <p:tav tm="100000">
                                          <p:val>
                                            <p:strVal val="#ppt_w"/>
                                          </p:val>
                                        </p:tav>
                                      </p:tavLst>
                                    </p:anim>
                                    <p:anim calcmode="lin" valueType="num">
                                      <p:cBhvr>
                                        <p:cTn id="27" dur="500" fill="hold"/>
                                        <p:tgtEl>
                                          <p:spTgt spid="12297"/>
                                        </p:tgtEl>
                                        <p:attrNameLst>
                                          <p:attrName>ppt_h</p:attrName>
                                        </p:attrNameLst>
                                      </p:cBhvr>
                                      <p:tavLst>
                                        <p:tav tm="0">
                                          <p:val>
                                            <p:fltVal val="0"/>
                                          </p:val>
                                        </p:tav>
                                        <p:tav tm="100000">
                                          <p:val>
                                            <p:strVal val="#ppt_h"/>
                                          </p:val>
                                        </p:tav>
                                      </p:tavLst>
                                    </p:anim>
                                  </p:childTnLst>
                                </p:cTn>
                              </p:par>
                            </p:childTnLst>
                          </p:cTn>
                        </p:par>
                        <p:par>
                          <p:cTn id="28" fill="hold" nodeType="afterGroup">
                            <p:stCondLst>
                              <p:cond delay="3950"/>
                            </p:stCondLst>
                            <p:childTnLst>
                              <p:par>
                                <p:cTn id="29" presetID="23" presetClass="entr" presetSubtype="16" fill="hold" grpId="0" nodeType="afterEffect">
                                  <p:stCondLst>
                                    <p:cond delay="0"/>
                                  </p:stCondLst>
                                  <p:childTnLst>
                                    <p:set>
                                      <p:cBhvr>
                                        <p:cTn id="30" dur="1" fill="hold">
                                          <p:stCondLst>
                                            <p:cond delay="0"/>
                                          </p:stCondLst>
                                        </p:cTn>
                                        <p:tgtEl>
                                          <p:spTgt spid="12298"/>
                                        </p:tgtEl>
                                        <p:attrNameLst>
                                          <p:attrName>style.visibility</p:attrName>
                                        </p:attrNameLst>
                                      </p:cBhvr>
                                      <p:to>
                                        <p:strVal val="visible"/>
                                      </p:to>
                                    </p:set>
                                    <p:anim calcmode="lin" valueType="num">
                                      <p:cBhvr>
                                        <p:cTn id="31" dur="500" fill="hold"/>
                                        <p:tgtEl>
                                          <p:spTgt spid="12298"/>
                                        </p:tgtEl>
                                        <p:attrNameLst>
                                          <p:attrName>ppt_w</p:attrName>
                                        </p:attrNameLst>
                                      </p:cBhvr>
                                      <p:tavLst>
                                        <p:tav tm="0">
                                          <p:val>
                                            <p:fltVal val="0"/>
                                          </p:val>
                                        </p:tav>
                                        <p:tav tm="100000">
                                          <p:val>
                                            <p:strVal val="#ppt_w"/>
                                          </p:val>
                                        </p:tav>
                                      </p:tavLst>
                                    </p:anim>
                                    <p:anim calcmode="lin" valueType="num">
                                      <p:cBhvr>
                                        <p:cTn id="32" dur="500" fill="hold"/>
                                        <p:tgtEl>
                                          <p:spTgt spid="12298"/>
                                        </p:tgtEl>
                                        <p:attrNameLst>
                                          <p:attrName>ppt_h</p:attrName>
                                        </p:attrNameLst>
                                      </p:cBhvr>
                                      <p:tavLst>
                                        <p:tav tm="0">
                                          <p:val>
                                            <p:fltVal val="0"/>
                                          </p:val>
                                        </p:tav>
                                        <p:tav tm="100000">
                                          <p:val>
                                            <p:strVal val="#ppt_h"/>
                                          </p:val>
                                        </p:tav>
                                      </p:tavLst>
                                    </p:anim>
                                  </p:childTnLst>
                                </p:cTn>
                              </p:par>
                            </p:childTnLst>
                          </p:cTn>
                        </p:par>
                        <p:par>
                          <p:cTn id="33" fill="hold" nodeType="afterGroup">
                            <p:stCondLst>
                              <p:cond delay="4450"/>
                            </p:stCondLst>
                            <p:childTnLst>
                              <p:par>
                                <p:cTn id="34" presetID="36" presetClass="emph" presetSubtype="0" fill="hold" grpId="0" nodeType="afterEffect">
                                  <p:stCondLst>
                                    <p:cond delay="0"/>
                                  </p:stCondLst>
                                  <p:iterate type="lt">
                                    <p:tmPct val="10000"/>
                                  </p:iterate>
                                  <p:childTnLst>
                                    <p:animScale>
                                      <p:cBhvr>
                                        <p:cTn id="35" dur="250" autoRev="1" fill="hold">
                                          <p:stCondLst>
                                            <p:cond delay="0"/>
                                          </p:stCondLst>
                                        </p:cTn>
                                        <p:tgtEl>
                                          <p:spTgt spid="5"/>
                                        </p:tgtEl>
                                      </p:cBhvr>
                                      <p:to x="80000" y="100000"/>
                                    </p:animScale>
                                    <p:anim by="(#ppt_w*0.10)" calcmode="lin" valueType="num">
                                      <p:cBhvr>
                                        <p:cTn id="36" dur="250" autoRev="1" fill="hold">
                                          <p:stCondLst>
                                            <p:cond delay="0"/>
                                          </p:stCondLst>
                                        </p:cTn>
                                        <p:tgtEl>
                                          <p:spTgt spid="5"/>
                                        </p:tgtEl>
                                        <p:attrNameLst>
                                          <p:attrName>ppt_x</p:attrName>
                                        </p:attrNameLst>
                                      </p:cBhvr>
                                    </p:anim>
                                    <p:anim by="(-#ppt_w*0.10)" calcmode="lin" valueType="num">
                                      <p:cBhvr>
                                        <p:cTn id="37" dur="250" autoRev="1" fill="hold">
                                          <p:stCondLst>
                                            <p:cond delay="0"/>
                                          </p:stCondLst>
                                        </p:cTn>
                                        <p:tgtEl>
                                          <p:spTgt spid="5"/>
                                        </p:tgtEl>
                                        <p:attrNameLst>
                                          <p:attrName>ppt_y</p:attrName>
                                        </p:attrNameLst>
                                      </p:cBhvr>
                                    </p:anim>
                                    <p:animRot by="-480000">
                                      <p:cBhvr>
                                        <p:cTn id="38" dur="250" autoRev="1"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12295" grpId="0"/>
      <p:bldP spid="12295" grpId="1"/>
      <p:bldP spid="12296" grpId="0" animBg="1"/>
      <p:bldP spid="12297" grpId="0" animBg="1"/>
      <p:bldP spid="1229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Untitle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43000"/>
            <a:ext cx="81534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609600" y="838200"/>
            <a:ext cx="20240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fa-IR" sz="1600" b="1"/>
              <a:t>مبانی تجارت الکترونیکی</a:t>
            </a:r>
            <a:endParaRPr lang="en-US" sz="1600" b="1"/>
          </a:p>
        </p:txBody>
      </p:sp>
      <p:sp>
        <p:nvSpPr>
          <p:cNvPr id="6" name="Arc 5"/>
          <p:cNvSpPr/>
          <p:nvPr/>
        </p:nvSpPr>
        <p:spPr>
          <a:xfrm rot="20086497">
            <a:off x="-161925" y="457200"/>
            <a:ext cx="3160713" cy="3057525"/>
          </a:xfrm>
          <a:prstGeom prst="arc">
            <a:avLst>
              <a:gd name="adj1" fmla="val 14204055"/>
              <a:gd name="adj2" fmla="val 21339671"/>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7" name="Wave 6"/>
          <p:cNvSpPr/>
          <p:nvPr/>
        </p:nvSpPr>
        <p:spPr>
          <a:xfrm>
            <a:off x="5638800" y="381000"/>
            <a:ext cx="2895600" cy="762000"/>
          </a:xfrm>
          <a:prstGeom prst="wav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fa-IR" sz="2400" b="1" dirty="0"/>
              <a:t>فصل اول</a:t>
            </a:r>
            <a:endParaRPr lang="en-US" sz="2400" b="1" dirty="0"/>
          </a:p>
        </p:txBody>
      </p:sp>
      <p:sp>
        <p:nvSpPr>
          <p:cNvPr id="13319" name="TextBox 7"/>
          <p:cNvSpPr txBox="1">
            <a:spLocks noChangeArrowheads="1"/>
          </p:cNvSpPr>
          <p:nvPr/>
        </p:nvSpPr>
        <p:spPr bwMode="auto">
          <a:xfrm>
            <a:off x="838200" y="4572000"/>
            <a:ext cx="7696200" cy="871538"/>
          </a:xfrm>
          <a:prstGeom prst="rect">
            <a:avLst/>
          </a:prstGeom>
          <a:noFill/>
          <a:ln w="9525">
            <a:solidFill>
              <a:srgbClr val="D3034D"/>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lnSpc>
                <a:spcPct val="150000"/>
              </a:lnSpc>
            </a:pPr>
            <a:r>
              <a:rPr lang="fa-IR" b="1"/>
              <a:t>مدل های دیگر:</a:t>
            </a:r>
            <a:r>
              <a:rPr lang="fa-IR"/>
              <a:t> برخی شرکت ها اجازه می دهند که در مقابل کارمزد شما یک بازی را انجام دهید یا یک رقابت ورزشی را به صورت زنده تماشا کنید</a:t>
            </a:r>
            <a:endParaRPr lang="en-US"/>
          </a:p>
        </p:txBody>
      </p:sp>
      <p:sp>
        <p:nvSpPr>
          <p:cNvPr id="13320" name="TextBox 8"/>
          <p:cNvSpPr txBox="1">
            <a:spLocks noChangeArrowheads="1"/>
          </p:cNvSpPr>
          <p:nvPr/>
        </p:nvSpPr>
        <p:spPr bwMode="auto">
          <a:xfrm>
            <a:off x="838200" y="1447800"/>
            <a:ext cx="7710488" cy="1338263"/>
          </a:xfrm>
          <a:prstGeom prst="rect">
            <a:avLst/>
          </a:prstGeom>
          <a:noFill/>
          <a:ln w="9525">
            <a:solidFill>
              <a:srgbClr val="D3034D"/>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lnSpc>
                <a:spcPct val="150000"/>
              </a:lnSpc>
            </a:pPr>
            <a:r>
              <a:rPr lang="fa-IR" b="1"/>
              <a:t>کارمزد آشنا نبودن :</a:t>
            </a:r>
            <a:r>
              <a:rPr lang="fa-IR"/>
              <a:t> شرکت ها حق کمیسیونی را به منظور ارجاع مشتریان به وب سایت های دیگر</a:t>
            </a:r>
          </a:p>
          <a:p>
            <a:pPr algn="r" eaLnBrk="1" hangingPunct="1">
              <a:lnSpc>
                <a:spcPct val="150000"/>
              </a:lnSpc>
            </a:pPr>
            <a:r>
              <a:rPr lang="fa-IR"/>
              <a:t> دریافت می کنند.</a:t>
            </a:r>
            <a:endParaRPr lang="en-US"/>
          </a:p>
          <a:p>
            <a:pPr algn="r" eaLnBrk="1" hangingPunct="1">
              <a:lnSpc>
                <a:spcPct val="150000"/>
              </a:lnSpc>
            </a:pPr>
            <a:endParaRPr lang="en-US"/>
          </a:p>
        </p:txBody>
      </p:sp>
      <p:sp>
        <p:nvSpPr>
          <p:cNvPr id="13321" name="TextBox 9"/>
          <p:cNvSpPr txBox="1">
            <a:spLocks noChangeArrowheads="1"/>
          </p:cNvSpPr>
          <p:nvPr/>
        </p:nvSpPr>
        <p:spPr bwMode="auto">
          <a:xfrm>
            <a:off x="838200" y="2971800"/>
            <a:ext cx="7747000" cy="1338263"/>
          </a:xfrm>
          <a:prstGeom prst="rect">
            <a:avLst/>
          </a:prstGeom>
          <a:noFill/>
          <a:ln w="9525">
            <a:solidFill>
              <a:srgbClr val="D3034D"/>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lnSpc>
                <a:spcPct val="150000"/>
              </a:lnSpc>
            </a:pPr>
            <a:r>
              <a:rPr lang="fa-IR" b="1"/>
              <a:t>فروش:</a:t>
            </a:r>
            <a:r>
              <a:rPr lang="fa-IR"/>
              <a:t> شرکت ها با فروش کالا یا خدمت از طریق وب سایتشان با ارائه یک خدمت درآمد  کسب </a:t>
            </a:r>
          </a:p>
          <a:p>
            <a:pPr algn="r" eaLnBrk="1" hangingPunct="1">
              <a:lnSpc>
                <a:spcPct val="150000"/>
              </a:lnSpc>
            </a:pPr>
            <a:r>
              <a:rPr lang="fa-IR"/>
              <a:t>می کنند.  </a:t>
            </a:r>
            <a:endParaRPr lang="en-US"/>
          </a:p>
          <a:p>
            <a:pPr algn="r" eaLnBrk="1" hangingPunct="1">
              <a:lnSpc>
                <a:spcPct val="150000"/>
              </a:lnSpc>
            </a:pPr>
            <a:endParaRPr lang="en-US"/>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par>
                          <p:cTn id="8" fill="hold" nodeType="afterGroup">
                            <p:stCondLst>
                              <p:cond delay="1950"/>
                            </p:stCondLst>
                            <p:childTnLst>
                              <p:par>
                                <p:cTn id="9" presetID="23" presetClass="entr" presetSubtype="16" fill="hold" grpId="0" nodeType="afterEffect">
                                  <p:stCondLst>
                                    <p:cond delay="0"/>
                                  </p:stCondLst>
                                  <p:childTnLst>
                                    <p:set>
                                      <p:cBhvr>
                                        <p:cTn id="10" dur="1" fill="hold">
                                          <p:stCondLst>
                                            <p:cond delay="0"/>
                                          </p:stCondLst>
                                        </p:cTn>
                                        <p:tgtEl>
                                          <p:spTgt spid="13320"/>
                                        </p:tgtEl>
                                        <p:attrNameLst>
                                          <p:attrName>style.visibility</p:attrName>
                                        </p:attrNameLst>
                                      </p:cBhvr>
                                      <p:to>
                                        <p:strVal val="visible"/>
                                      </p:to>
                                    </p:set>
                                    <p:anim calcmode="lin" valueType="num">
                                      <p:cBhvr>
                                        <p:cTn id="11" dur="500" fill="hold"/>
                                        <p:tgtEl>
                                          <p:spTgt spid="13320"/>
                                        </p:tgtEl>
                                        <p:attrNameLst>
                                          <p:attrName>ppt_w</p:attrName>
                                        </p:attrNameLst>
                                      </p:cBhvr>
                                      <p:tavLst>
                                        <p:tav tm="0">
                                          <p:val>
                                            <p:fltVal val="0"/>
                                          </p:val>
                                        </p:tav>
                                        <p:tav tm="100000">
                                          <p:val>
                                            <p:strVal val="#ppt_w"/>
                                          </p:val>
                                        </p:tav>
                                      </p:tavLst>
                                    </p:anim>
                                    <p:anim calcmode="lin" valueType="num">
                                      <p:cBhvr>
                                        <p:cTn id="12" dur="500" fill="hold"/>
                                        <p:tgtEl>
                                          <p:spTgt spid="13320"/>
                                        </p:tgtEl>
                                        <p:attrNameLst>
                                          <p:attrName>ppt_h</p:attrName>
                                        </p:attrNameLst>
                                      </p:cBhvr>
                                      <p:tavLst>
                                        <p:tav tm="0">
                                          <p:val>
                                            <p:fltVal val="0"/>
                                          </p:val>
                                        </p:tav>
                                        <p:tav tm="100000">
                                          <p:val>
                                            <p:strVal val="#ppt_h"/>
                                          </p:val>
                                        </p:tav>
                                      </p:tavLst>
                                    </p:anim>
                                  </p:childTnLst>
                                </p:cTn>
                              </p:par>
                            </p:childTnLst>
                          </p:cTn>
                        </p:par>
                        <p:par>
                          <p:cTn id="13" fill="hold" nodeType="afterGroup">
                            <p:stCondLst>
                              <p:cond delay="2450"/>
                            </p:stCondLst>
                            <p:childTnLst>
                              <p:par>
                                <p:cTn id="14" presetID="23" presetClass="entr" presetSubtype="16" fill="hold" grpId="0" nodeType="afterEffect">
                                  <p:stCondLst>
                                    <p:cond delay="0"/>
                                  </p:stCondLst>
                                  <p:childTnLst>
                                    <p:set>
                                      <p:cBhvr>
                                        <p:cTn id="15" dur="1" fill="hold">
                                          <p:stCondLst>
                                            <p:cond delay="0"/>
                                          </p:stCondLst>
                                        </p:cTn>
                                        <p:tgtEl>
                                          <p:spTgt spid="13321"/>
                                        </p:tgtEl>
                                        <p:attrNameLst>
                                          <p:attrName>style.visibility</p:attrName>
                                        </p:attrNameLst>
                                      </p:cBhvr>
                                      <p:to>
                                        <p:strVal val="visible"/>
                                      </p:to>
                                    </p:set>
                                    <p:anim calcmode="lin" valueType="num">
                                      <p:cBhvr>
                                        <p:cTn id="16" dur="500" fill="hold"/>
                                        <p:tgtEl>
                                          <p:spTgt spid="13321"/>
                                        </p:tgtEl>
                                        <p:attrNameLst>
                                          <p:attrName>ppt_w</p:attrName>
                                        </p:attrNameLst>
                                      </p:cBhvr>
                                      <p:tavLst>
                                        <p:tav tm="0">
                                          <p:val>
                                            <p:fltVal val="0"/>
                                          </p:val>
                                        </p:tav>
                                        <p:tav tm="100000">
                                          <p:val>
                                            <p:strVal val="#ppt_w"/>
                                          </p:val>
                                        </p:tav>
                                      </p:tavLst>
                                    </p:anim>
                                    <p:anim calcmode="lin" valueType="num">
                                      <p:cBhvr>
                                        <p:cTn id="17" dur="500" fill="hold"/>
                                        <p:tgtEl>
                                          <p:spTgt spid="13321"/>
                                        </p:tgtEl>
                                        <p:attrNameLst>
                                          <p:attrName>ppt_h</p:attrName>
                                        </p:attrNameLst>
                                      </p:cBhvr>
                                      <p:tavLst>
                                        <p:tav tm="0">
                                          <p:val>
                                            <p:fltVal val="0"/>
                                          </p:val>
                                        </p:tav>
                                        <p:tav tm="100000">
                                          <p:val>
                                            <p:strVal val="#ppt_h"/>
                                          </p:val>
                                        </p:tav>
                                      </p:tavLst>
                                    </p:anim>
                                  </p:childTnLst>
                                </p:cTn>
                              </p:par>
                            </p:childTnLst>
                          </p:cTn>
                        </p:par>
                        <p:par>
                          <p:cTn id="18" fill="hold" nodeType="afterGroup">
                            <p:stCondLst>
                              <p:cond delay="2950"/>
                            </p:stCondLst>
                            <p:childTnLst>
                              <p:par>
                                <p:cTn id="19" presetID="23" presetClass="entr" presetSubtype="16" fill="hold" grpId="0" nodeType="afterEffect">
                                  <p:stCondLst>
                                    <p:cond delay="0"/>
                                  </p:stCondLst>
                                  <p:childTnLst>
                                    <p:set>
                                      <p:cBhvr>
                                        <p:cTn id="20" dur="1" fill="hold">
                                          <p:stCondLst>
                                            <p:cond delay="0"/>
                                          </p:stCondLst>
                                        </p:cTn>
                                        <p:tgtEl>
                                          <p:spTgt spid="13319"/>
                                        </p:tgtEl>
                                        <p:attrNameLst>
                                          <p:attrName>style.visibility</p:attrName>
                                        </p:attrNameLst>
                                      </p:cBhvr>
                                      <p:to>
                                        <p:strVal val="visible"/>
                                      </p:to>
                                    </p:set>
                                    <p:anim calcmode="lin" valueType="num">
                                      <p:cBhvr>
                                        <p:cTn id="21" dur="500" fill="hold"/>
                                        <p:tgtEl>
                                          <p:spTgt spid="13319"/>
                                        </p:tgtEl>
                                        <p:attrNameLst>
                                          <p:attrName>ppt_w</p:attrName>
                                        </p:attrNameLst>
                                      </p:cBhvr>
                                      <p:tavLst>
                                        <p:tav tm="0">
                                          <p:val>
                                            <p:fltVal val="0"/>
                                          </p:val>
                                        </p:tav>
                                        <p:tav tm="100000">
                                          <p:val>
                                            <p:strVal val="#ppt_w"/>
                                          </p:val>
                                        </p:tav>
                                      </p:tavLst>
                                    </p:anim>
                                    <p:anim calcmode="lin" valueType="num">
                                      <p:cBhvr>
                                        <p:cTn id="22" dur="500" fill="hold"/>
                                        <p:tgtEl>
                                          <p:spTgt spid="13319"/>
                                        </p:tgtEl>
                                        <p:attrNameLst>
                                          <p:attrName>ppt_h</p:attrName>
                                        </p:attrNameLst>
                                      </p:cBhvr>
                                      <p:tavLst>
                                        <p:tav tm="0">
                                          <p:val>
                                            <p:fltVal val="0"/>
                                          </p:val>
                                        </p:tav>
                                        <p:tav tm="100000">
                                          <p:val>
                                            <p:strVal val="#ppt_h"/>
                                          </p:val>
                                        </p:tav>
                                      </p:tavLst>
                                    </p:anim>
                                  </p:childTnLst>
                                </p:cTn>
                              </p:par>
                            </p:childTnLst>
                          </p:cTn>
                        </p:par>
                        <p:par>
                          <p:cTn id="23" fill="hold" nodeType="afterGroup">
                            <p:stCondLst>
                              <p:cond delay="3450"/>
                            </p:stCondLst>
                            <p:childTnLst>
                              <p:par>
                                <p:cTn id="24" presetID="36" presetClass="emph" presetSubtype="0" fill="hold" grpId="0" nodeType="afterEffect">
                                  <p:stCondLst>
                                    <p:cond delay="0"/>
                                  </p:stCondLst>
                                  <p:iterate type="lt">
                                    <p:tmPct val="10000"/>
                                  </p:iterate>
                                  <p:childTnLst>
                                    <p:animScale>
                                      <p:cBhvr>
                                        <p:cTn id="25" dur="250" autoRev="1" fill="hold">
                                          <p:stCondLst>
                                            <p:cond delay="0"/>
                                          </p:stCondLst>
                                        </p:cTn>
                                        <p:tgtEl>
                                          <p:spTgt spid="5"/>
                                        </p:tgtEl>
                                      </p:cBhvr>
                                      <p:to x="80000" y="100000"/>
                                    </p:animScale>
                                    <p:anim by="(#ppt_w*0.10)" calcmode="lin" valueType="num">
                                      <p:cBhvr>
                                        <p:cTn id="26" dur="250" autoRev="1" fill="hold">
                                          <p:stCondLst>
                                            <p:cond delay="0"/>
                                          </p:stCondLst>
                                        </p:cTn>
                                        <p:tgtEl>
                                          <p:spTgt spid="5"/>
                                        </p:tgtEl>
                                        <p:attrNameLst>
                                          <p:attrName>ppt_x</p:attrName>
                                        </p:attrNameLst>
                                      </p:cBhvr>
                                    </p:anim>
                                    <p:anim by="(-#ppt_w*0.10)" calcmode="lin" valueType="num">
                                      <p:cBhvr>
                                        <p:cTn id="27" dur="250" autoRev="1" fill="hold">
                                          <p:stCondLst>
                                            <p:cond delay="0"/>
                                          </p:stCondLst>
                                        </p:cTn>
                                        <p:tgtEl>
                                          <p:spTgt spid="5"/>
                                        </p:tgtEl>
                                        <p:attrNameLst>
                                          <p:attrName>ppt_y</p:attrName>
                                        </p:attrNameLst>
                                      </p:cBhvr>
                                    </p:anim>
                                    <p:animRot by="-480000">
                                      <p:cBhvr>
                                        <p:cTn id="28" dur="250" autoRev="1"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13319" grpId="0" animBg="1"/>
      <p:bldP spid="13320" grpId="0" animBg="1"/>
      <p:bldP spid="13321"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1598</TotalTime>
  <Words>4527</Words>
  <Application>Microsoft Office PowerPoint</Application>
  <PresentationFormat>On-screen Show (4:3)</PresentationFormat>
  <Paragraphs>422</Paragraphs>
  <Slides>47</Slides>
  <Notes>1</Notes>
  <HiddenSlides>1</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47</vt:i4>
      </vt:variant>
    </vt:vector>
  </HeadingPairs>
  <TitlesOfParts>
    <vt:vector size="53" baseType="lpstr">
      <vt:lpstr>Arial</vt:lpstr>
      <vt:lpstr>Calibri</vt:lpstr>
      <vt:lpstr>Tahoma</vt:lpstr>
      <vt:lpstr>Verdana</vt:lpstr>
      <vt:lpstr>Wingdings 2</vt:lpstr>
      <vt:lpstr>Aspect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LiteOS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MoZarD</dc:creator>
  <cp:lastModifiedBy>Negar Eskandari</cp:lastModifiedBy>
  <cp:revision>192</cp:revision>
  <dcterms:created xsi:type="dcterms:W3CDTF">2008-06-28T09:50:15Z</dcterms:created>
  <dcterms:modified xsi:type="dcterms:W3CDTF">2025-10-22T08:43:00Z</dcterms:modified>
</cp:coreProperties>
</file>